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C Diary Girl" charset="1" panose="02000603000000000000"/>
      <p:regular r:id="rId21"/>
    </p:embeddedFont>
    <p:embeddedFont>
      <p:font typeface="DM Sans" charset="1" panose="00000000000000000000"/>
      <p:regular r:id="rId22"/>
    </p:embeddedFont>
    <p:embeddedFont>
      <p:font typeface="Nunito Bold" charset="1" panose="00000000000000000000"/>
      <p:regular r:id="rId23"/>
    </p:embeddedFont>
    <p:embeddedFont>
      <p:font typeface="Nunito" charset="1" panose="00000000000000000000"/>
      <p:regular r:id="rId24"/>
    </p:embeddedFont>
    <p:embeddedFont>
      <p:font typeface="Canva Sans" charset="1" panose="020B0503030501040103"/>
      <p:regular r:id="rId27"/>
    </p:embeddedFont>
    <p:embeddedFont>
      <p:font typeface="Canva Sans Bold"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notesSlides/notesSlide2.xml" Type="http://schemas.openxmlformats.org/officeDocument/2006/relationships/notesSlide"/><Relationship Id="rId26" Target="notesSlides/notesSlide3.xml" Type="http://schemas.openxmlformats.org/officeDocument/2006/relationships/notesSlide"/><Relationship Id="rId27" Target="fonts/font27.fntdata" Type="http://schemas.openxmlformats.org/officeDocument/2006/relationships/font"/><Relationship Id="rId28" Target="notesSlides/notesSlide4.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5.xml" Type="http://schemas.openxmlformats.org/officeDocument/2006/relationships/notesSlide"/><Relationship Id="rId31" Target="notesSlides/notesSlide6.xml" Type="http://schemas.openxmlformats.org/officeDocument/2006/relationships/notesSlide"/><Relationship Id="rId32" Target="notesSlides/notesSlide7.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 we are group 2 and our project is Pixels to Words </a:t>
            </a:r>
          </a:p>
          <a:p>
            <a:r>
              <a:rPr lang="en-US"/>
              <a:t>We are doing Image captioning Using CNN and LSTM models</a:t>
            </a:r>
          </a:p>
          <a:p>
            <a:r>
              <a:rPr lang="en-US"/>
              <a:t/>
            </a:r>
          </a:p>
          <a:p>
            <a:r>
              <a:rPr lang="en-US"/>
              <a:t>Let me introduce our team </a:t>
            </a:r>
          </a:p>
          <a:p>
            <a:r>
              <a:rPr lang="en-US"/>
              <a:t/>
            </a:r>
          </a:p>
          <a:p>
            <a:r>
              <a:rPr lang="en-US"/>
              <a:t>Let's start with Motivation of the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Imagine a world where computers can not only see images but describe them just like we do. What if your device could caption photos in real-time, making visual content more accessible to everyone, including the visually impaired? That’s the incredible potential of image captioning!</a:t>
            </a:r>
          </a:p>
          <a:p>
            <a:r>
              <a:rPr lang="en-US"/>
              <a:t/>
            </a:r>
          </a:p>
          <a:p>
            <a:r>
              <a:rPr lang="en-US"/>
              <a:t>Advances in deep learning make this possible. CNNs extract features from images, while LSTMs generate coherent descriptions. By combining these, we create a system that can effectively interpret and describe visual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focused on three key research questions:</a:t>
            </a:r>
          </a:p>
          <a:p>
            <a:r>
              <a:rPr lang="en-US"/>
              <a:t/>
            </a:r>
          </a:p>
          <a:p>
            <a:r>
              <a:rPr lang="en-US"/>
              <a:t>Effectiveness: How well can CNN + LSTM generate accurate captions for diverse images?</a:t>
            </a:r>
          </a:p>
          <a:p>
            <a:r>
              <a:rPr lang="en-US"/>
              <a:t/>
            </a:r>
          </a:p>
          <a:p>
            <a:r>
              <a:rPr lang="en-US"/>
              <a:t>Generalization: Can the model handle unseen images and reduce redundancy in captions?</a:t>
            </a:r>
          </a:p>
          <a:p>
            <a:r>
              <a:rPr lang="en-US"/>
              <a:t/>
            </a:r>
          </a:p>
          <a:p>
            <a:r>
              <a:rPr lang="en-US"/>
              <a:t>Optimization: How does transfer learning improve the model’s performance on complex datasets?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Flickr8k Dataset with 8,000 images, paired with 40,455 captions, each image having 5 diverse textual descriptions, covering activities like playing, running, and scenes such as beaches and parks.</a:t>
            </a:r>
          </a:p>
          <a:p>
            <a:r>
              <a:rPr lang="en-US"/>
              <a:t/>
            </a:r>
          </a:p>
          <a:p>
            <a:r>
              <a:rPr lang="en-US"/>
              <a:t>- Each image is paired with a representative caption for clarity and simplicity</a:t>
            </a:r>
          </a:p>
          <a:p>
            <a:r>
              <a:rPr lang="en-US"/>
              <a:t/>
            </a:r>
          </a:p>
          <a:p>
            <a:r>
              <a:rPr lang="en-US"/>
              <a:t>- Each caption offers a unique perspective on the image.</a:t>
            </a:r>
          </a:p>
          <a:p>
            <a:r>
              <a:rPr lang="en-US"/>
              <a:t/>
            </a:r>
          </a:p>
          <a:p>
            <a:r>
              <a:rPr lang="en-US"/>
              <a:t>- Supports training models for image-to-text tasks and contextual understanding.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Special tokens "startseq" and "endseq" are appended to each caption to guide the sequence generation during training and inference.</a:t>
            </a:r>
          </a:p>
          <a:p>
            <a:r>
              <a:rPr lang="en-US"/>
              <a:t/>
            </a:r>
          </a:p>
          <a:p>
            <a:r>
              <a:rPr lang="en-US"/>
              <a:t>- Data Statistics</a:t>
            </a:r>
          </a:p>
          <a:p>
            <a:r>
              <a:rPr lang="en-US"/>
              <a:t>Total Captions: 40,455.</a:t>
            </a:r>
          </a:p>
          <a:p>
            <a:r>
              <a:rPr lang="en-US"/>
              <a:t>Vocabulary Size: 8,485 unique words.</a:t>
            </a:r>
          </a:p>
          <a:p>
            <a:r>
              <a:rPr lang="en-US"/>
              <a:t>Average Caption Length: ~11 words.</a:t>
            </a:r>
          </a:p>
          <a:p>
            <a:r>
              <a:rPr lang="en-US"/>
              <a:t>Dataset Split:</a:t>
            </a:r>
          </a:p>
          <a:p>
            <a:r>
              <a:rPr lang="en-US"/>
              <a:t>Training Images: 6,877.</a:t>
            </a:r>
          </a:p>
          <a:p>
            <a:r>
              <a:rPr lang="en-US"/>
              <a:t>Validation Images: 1,214.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Approach starts with image and text processing, where images are resized to 224x224 (a standard input size for DenseNet201) and converted to RGB format to ensure consistency across all images. Captions are cleaned by removing noise, punctuation, and unnecessary characters, then tokenized into individual words. Special tokens "startseq" and "endseq" are appended to each caption to guide the sequence generation during training and inference. </a:t>
            </a:r>
          </a:p>
          <a:p>
            <a:r>
              <a:rPr lang="en-US"/>
              <a:t/>
            </a:r>
          </a:p>
          <a:p>
            <a:r>
              <a:rPr lang="en-US"/>
              <a:t>The model architecture consists of an Encoder, where DenseNet201 extracts compact feature representations from the images, and a Decoder, where an LSTM network generates descriptive captions word by word.  </a:t>
            </a:r>
          </a:p>
          <a:p>
            <a:r>
              <a:rPr lang="en-US"/>
              <a:t/>
            </a:r>
          </a:p>
          <a:p>
            <a:r>
              <a:rPr lang="en-US"/>
              <a:t>For optimization, the model uses categorical cross-entropy as the loss function to compare predicted words with actual words, while the Adam optimizer with learning rate decay ensures smooth and efficient convergence.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read the contributions</a:t>
            </a:r>
          </a:p>
          <a:p>
            <a:r>
              <a:rPr lang="en-US"/>
              <a:t/>
            </a:r>
          </a:p>
          <a:p>
            <a:r>
              <a:rPr lang="en-US"/>
              <a:t>"The results of this project have significant practical applications across various industries, especially where generating textual descriptions from images can enhance user experiences and workflows."</a:t>
            </a:r>
          </a:p>
          <a:p>
            <a:r>
              <a:rPr lang="en-US"/>
              <a:t>for example our applications include </a:t>
            </a:r>
          </a:p>
          <a:p>
            <a:r>
              <a:rPr lang="en-US"/>
              <a:t/>
            </a:r>
          </a:p>
          <a:p>
            <a:r>
              <a:rPr lang="en-US"/>
              <a:t>Accessibility - It can  Help visually impaired users with descriptive captions via assistive tools.</a:t>
            </a:r>
          </a:p>
          <a:p>
            <a:r>
              <a:rPr lang="en-US"/>
              <a:t>Search Engines-It can help Enhance image indexing for better search results.and coming to social media content generation it can be used to</a:t>
            </a:r>
          </a:p>
          <a:p>
            <a:r>
              <a:rPr lang="en-US"/>
              <a:t>Automate captions for consistent, time-saving content.</a:t>
            </a:r>
          </a:p>
          <a:p>
            <a:r>
              <a:rPr lang="en-US"/>
              <a:t>Our Project provides insights (read the point in slide) for example</a:t>
            </a:r>
          </a:p>
          <a:p>
            <a:r>
              <a:rPr lang="en-US"/>
              <a:t>It can generate descriptions for medical images to aid doctors or</a:t>
            </a:r>
          </a:p>
          <a:p>
            <a:r>
              <a:rPr lang="en-US"/>
              <a:t>It can automate product descriptions for efficient cataloging</a:t>
            </a:r>
          </a:p>
          <a:p>
            <a:r>
              <a:rPr lang="en-US"/>
              <a:t/>
            </a:r>
          </a:p>
          <a:p>
            <a:r>
              <a:rPr lang="en-US"/>
              <a:t>Impact:</a:t>
            </a:r>
          </a:p>
          <a:p>
            <a:r>
              <a:rPr lang="en-US"/>
              <a:t>Bridges visual and textual data, transforming accessibility and efficiency across industries.</a:t>
            </a:r>
          </a:p>
          <a:p>
            <a:r>
              <a:rPr lang="en-US"/>
              <a:t/>
            </a:r>
          </a:p>
          <a:p>
            <a:r>
              <a:rPr lang="en-US"/>
              <a:t/>
            </a:r>
          </a:p>
          <a:p>
            <a:r>
              <a:rPr lang="en-US"/>
              <a:t> coming to the Closing Thought-</a:t>
            </a:r>
          </a:p>
          <a:p>
            <a:r>
              <a:rPr lang="en-US"/>
              <a:t>"This project demonstrates the versatility of CNN + LSTM architectures and paves the way for improvements that can transform accessibility, search, and automated content generation."</a:t>
            </a:r>
          </a:p>
          <a:p>
            <a:r>
              <a:rPr lang="en-US"/>
              <a:t/>
            </a:r>
          </a:p>
          <a:p>
            <a:r>
              <a:rPr lang="en-US"/>
              <a:t>Thank you and All the best to everyone who are presenting next.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465442">
            <a:off x="15368216" y="1347420"/>
            <a:ext cx="2013817" cy="2206373"/>
          </a:xfrm>
          <a:custGeom>
            <a:avLst/>
            <a:gdLst/>
            <a:ahLst/>
            <a:cxnLst/>
            <a:rect r="r" b="b" t="t" l="l"/>
            <a:pathLst>
              <a:path h="2206373" w="2013817">
                <a:moveTo>
                  <a:pt x="0" y="0"/>
                </a:moveTo>
                <a:lnTo>
                  <a:pt x="2013817" y="0"/>
                </a:lnTo>
                <a:lnTo>
                  <a:pt x="2013817" y="2206373"/>
                </a:lnTo>
                <a:lnTo>
                  <a:pt x="0" y="22063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1446">
            <a:off x="1251476" y="6880118"/>
            <a:ext cx="2794323" cy="2731451"/>
          </a:xfrm>
          <a:custGeom>
            <a:avLst/>
            <a:gdLst/>
            <a:ahLst/>
            <a:cxnLst/>
            <a:rect r="r" b="b" t="t" l="l"/>
            <a:pathLst>
              <a:path h="2731451" w="2794323">
                <a:moveTo>
                  <a:pt x="0" y="0"/>
                </a:moveTo>
                <a:lnTo>
                  <a:pt x="2794323" y="0"/>
                </a:lnTo>
                <a:lnTo>
                  <a:pt x="2794323" y="2731451"/>
                </a:lnTo>
                <a:lnTo>
                  <a:pt x="0" y="27314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39042" y="-1633423"/>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825094" y="8627655"/>
            <a:ext cx="3434206" cy="630645"/>
          </a:xfrm>
          <a:custGeom>
            <a:avLst/>
            <a:gdLst/>
            <a:ahLst/>
            <a:cxnLst/>
            <a:rect r="r" b="b" t="t" l="l"/>
            <a:pathLst>
              <a:path h="630645" w="3434206">
                <a:moveTo>
                  <a:pt x="0" y="0"/>
                </a:moveTo>
                <a:lnTo>
                  <a:pt x="3434206" y="0"/>
                </a:lnTo>
                <a:lnTo>
                  <a:pt x="3434206" y="630645"/>
                </a:lnTo>
                <a:lnTo>
                  <a:pt x="0" y="6306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2252022" y="2512707"/>
            <a:ext cx="13783956" cy="2028692"/>
          </a:xfrm>
          <a:prstGeom prst="rect">
            <a:avLst/>
          </a:prstGeom>
        </p:spPr>
        <p:txBody>
          <a:bodyPr anchor="t" rtlCol="false" tIns="0" lIns="0" bIns="0" rIns="0">
            <a:spAutoFit/>
          </a:bodyPr>
          <a:lstStyle/>
          <a:p>
            <a:pPr algn="ctr">
              <a:lnSpc>
                <a:spcPts val="15757"/>
              </a:lnSpc>
            </a:pPr>
            <a:r>
              <a:rPr lang="en-US" sz="11255">
                <a:solidFill>
                  <a:srgbClr val="337271"/>
                </a:solidFill>
                <a:latin typeface="AC Diary Girl"/>
                <a:ea typeface="AC Diary Girl"/>
                <a:cs typeface="AC Diary Girl"/>
                <a:sym typeface="AC Diary Girl"/>
              </a:rPr>
              <a:t>Pixels to Words</a:t>
            </a:r>
          </a:p>
        </p:txBody>
      </p:sp>
      <p:sp>
        <p:nvSpPr>
          <p:cNvPr name="TextBox 8" id="8"/>
          <p:cNvSpPr txBox="true"/>
          <p:nvPr/>
        </p:nvSpPr>
        <p:spPr>
          <a:xfrm rot="0">
            <a:off x="4331736" y="4661088"/>
            <a:ext cx="9624529" cy="653414"/>
          </a:xfrm>
          <a:prstGeom prst="rect">
            <a:avLst/>
          </a:prstGeom>
        </p:spPr>
        <p:txBody>
          <a:bodyPr anchor="t" rtlCol="false" tIns="0" lIns="0" bIns="0" rIns="0">
            <a:spAutoFit/>
          </a:bodyPr>
          <a:lstStyle/>
          <a:p>
            <a:pPr algn="ctr">
              <a:lnSpc>
                <a:spcPts val="5460"/>
              </a:lnSpc>
            </a:pPr>
            <a:r>
              <a:rPr lang="en-US" sz="3900">
                <a:solidFill>
                  <a:srgbClr val="337271"/>
                </a:solidFill>
                <a:latin typeface="DM Sans"/>
                <a:ea typeface="DM Sans"/>
                <a:cs typeface="DM Sans"/>
                <a:sym typeface="DM Sans"/>
              </a:rPr>
              <a:t>Image Captioning Using CNN and LSTM</a:t>
            </a:r>
          </a:p>
        </p:txBody>
      </p:sp>
      <p:sp>
        <p:nvSpPr>
          <p:cNvPr name="TextBox 9" id="9"/>
          <p:cNvSpPr txBox="true"/>
          <p:nvPr/>
        </p:nvSpPr>
        <p:spPr>
          <a:xfrm rot="0">
            <a:off x="5318299" y="6603553"/>
            <a:ext cx="7651403"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337271"/>
                </a:solidFill>
                <a:latin typeface="Nunito Bold"/>
                <a:ea typeface="Nunito Bold"/>
                <a:cs typeface="Nunito Bold"/>
                <a:sym typeface="Nunito Bold"/>
              </a:rPr>
              <a:t>BAN 676- Deep Learning for Business Applications </a:t>
            </a:r>
          </a:p>
        </p:txBody>
      </p:sp>
      <p:sp>
        <p:nvSpPr>
          <p:cNvPr name="TextBox 10" id="10"/>
          <p:cNvSpPr txBox="true"/>
          <p:nvPr/>
        </p:nvSpPr>
        <p:spPr>
          <a:xfrm rot="0">
            <a:off x="8452693" y="7241359"/>
            <a:ext cx="1382613" cy="488316"/>
          </a:xfrm>
          <a:prstGeom prst="rect">
            <a:avLst/>
          </a:prstGeom>
        </p:spPr>
        <p:txBody>
          <a:bodyPr anchor="t" rtlCol="false" tIns="0" lIns="0" bIns="0" rIns="0">
            <a:spAutoFit/>
          </a:bodyPr>
          <a:lstStyle/>
          <a:p>
            <a:pPr algn="ctr">
              <a:lnSpc>
                <a:spcPts val="4059"/>
              </a:lnSpc>
              <a:spcBef>
                <a:spcPct val="0"/>
              </a:spcBef>
            </a:pPr>
            <a:r>
              <a:rPr lang="en-US" b="true" sz="2899">
                <a:solidFill>
                  <a:srgbClr val="337271"/>
                </a:solidFill>
                <a:latin typeface="Nunito Bold"/>
                <a:ea typeface="Nunito Bold"/>
                <a:cs typeface="Nunito Bold"/>
                <a:sym typeface="Nunito Bold"/>
              </a:rPr>
              <a:t>Group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TextBox 3" id="3"/>
          <p:cNvSpPr txBox="true"/>
          <p:nvPr/>
        </p:nvSpPr>
        <p:spPr>
          <a:xfrm rot="0">
            <a:off x="823904" y="182753"/>
            <a:ext cx="17139946" cy="3378817"/>
          </a:xfrm>
          <a:prstGeom prst="rect">
            <a:avLst/>
          </a:prstGeom>
        </p:spPr>
        <p:txBody>
          <a:bodyPr anchor="t" rtlCol="false" tIns="0" lIns="0" bIns="0" rIns="0">
            <a:spAutoFit/>
          </a:bodyPr>
          <a:lstStyle/>
          <a:p>
            <a:pPr algn="ctr">
              <a:lnSpc>
                <a:spcPts val="13266"/>
              </a:lnSpc>
            </a:pPr>
            <a:r>
              <a:rPr lang="en-US" sz="9475">
                <a:solidFill>
                  <a:srgbClr val="337271"/>
                </a:solidFill>
                <a:latin typeface="AC Diary Girl"/>
                <a:ea typeface="AC Diary Girl"/>
                <a:cs typeface="AC Diary Girl"/>
                <a:sym typeface="AC Diary Girl"/>
              </a:rPr>
              <a:t>Contributions and Implications</a:t>
            </a:r>
          </a:p>
        </p:txBody>
      </p:sp>
      <p:sp>
        <p:nvSpPr>
          <p:cNvPr name="Freeform 4" id="4"/>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224854" y="3504419"/>
            <a:ext cx="14338047" cy="5848350"/>
          </a:xfrm>
          <a:prstGeom prst="rect">
            <a:avLst/>
          </a:prstGeom>
        </p:spPr>
        <p:txBody>
          <a:bodyPr anchor="t" rtlCol="false" tIns="0" lIns="0" bIns="0" rIns="0">
            <a:spAutoFit/>
          </a:bodyPr>
          <a:lstStyle/>
          <a:p>
            <a:pPr algn="l">
              <a:lnSpc>
                <a:spcPts val="4200"/>
              </a:lnSpc>
            </a:pPr>
            <a:r>
              <a:rPr lang="en-US" sz="3000" b="true">
                <a:solidFill>
                  <a:srgbClr val="337271"/>
                </a:solidFill>
                <a:latin typeface="Nunito Bold"/>
                <a:ea typeface="Nunito Bold"/>
                <a:cs typeface="Nunito Bold"/>
                <a:sym typeface="Nunito Bold"/>
              </a:rPr>
              <a:t>Contributions</a:t>
            </a:r>
          </a:p>
          <a:p>
            <a:pPr algn="l" marL="647700" indent="-323850" lvl="1">
              <a:lnSpc>
                <a:spcPts val="4200"/>
              </a:lnSpc>
              <a:buFont typeface="Arial"/>
              <a:buChar char="•"/>
            </a:pPr>
            <a:r>
              <a:rPr lang="en-US" sz="3000">
                <a:solidFill>
                  <a:srgbClr val="337271"/>
                </a:solidFill>
                <a:latin typeface="Nunito"/>
                <a:ea typeface="Nunito"/>
                <a:cs typeface="Nunito"/>
                <a:sym typeface="Nunito"/>
              </a:rPr>
              <a:t>Demonstrated the effectiveness of CNN + LSTM architectures for image captioning, generating meaningful and coherent captions.</a:t>
            </a:r>
          </a:p>
          <a:p>
            <a:pPr algn="l" marL="647700" indent="-323850" lvl="1">
              <a:lnSpc>
                <a:spcPts val="4200"/>
              </a:lnSpc>
              <a:buFont typeface="Arial"/>
              <a:buChar char="•"/>
            </a:pPr>
            <a:r>
              <a:rPr lang="en-US" sz="3000">
                <a:solidFill>
                  <a:srgbClr val="337271"/>
                </a:solidFill>
                <a:latin typeface="Nunito"/>
                <a:ea typeface="Nunito"/>
                <a:cs typeface="Nunito"/>
                <a:sym typeface="Nunito"/>
              </a:rPr>
              <a:t>Established a baseline for future improvements with attention mechanisms, beam search, and data augmentation.</a:t>
            </a:r>
          </a:p>
          <a:p>
            <a:pPr algn="l">
              <a:lnSpc>
                <a:spcPts val="4200"/>
              </a:lnSpc>
            </a:pPr>
            <a:r>
              <a:rPr lang="en-US" sz="3000" b="true">
                <a:solidFill>
                  <a:srgbClr val="337271"/>
                </a:solidFill>
                <a:latin typeface="Nunito Bold"/>
                <a:ea typeface="Nunito Bold"/>
                <a:cs typeface="Nunito Bold"/>
                <a:sym typeface="Nunito Bold"/>
              </a:rPr>
              <a:t>Implications</a:t>
            </a:r>
          </a:p>
          <a:p>
            <a:pPr algn="l" marL="647700" indent="-323850" lvl="1">
              <a:lnSpc>
                <a:spcPts val="4200"/>
              </a:lnSpc>
              <a:buFont typeface="Arial"/>
              <a:buChar char="•"/>
            </a:pPr>
            <a:r>
              <a:rPr lang="en-US" sz="3000">
                <a:solidFill>
                  <a:srgbClr val="337271"/>
                </a:solidFill>
                <a:latin typeface="Nunito"/>
                <a:ea typeface="Nunito"/>
                <a:cs typeface="Nunito"/>
                <a:sym typeface="Nunito"/>
              </a:rPr>
              <a:t>Applications include accessibility tools, enhanced search engines, and automated social media content generation.</a:t>
            </a:r>
          </a:p>
          <a:p>
            <a:pPr algn="l" marL="647700" indent="-323850" lvl="1">
              <a:lnSpc>
                <a:spcPts val="4200"/>
              </a:lnSpc>
              <a:buFont typeface="Arial"/>
              <a:buChar char="•"/>
            </a:pPr>
            <a:r>
              <a:rPr lang="en-US" sz="3000">
                <a:solidFill>
                  <a:srgbClr val="337271"/>
                </a:solidFill>
                <a:latin typeface="Nunito"/>
                <a:ea typeface="Nunito"/>
                <a:cs typeface="Nunito"/>
                <a:sym typeface="Nunito"/>
              </a:rPr>
              <a:t>Provides insights for extending image-to-text generation models to domains like healthcare and e-commerce.</a:t>
            </a:r>
          </a:p>
          <a:p>
            <a:pPr algn="l">
              <a:lnSpc>
                <a:spcPts val="4200"/>
              </a:lnSpc>
            </a:pPr>
          </a:p>
        </p:txBody>
      </p:sp>
      <p:sp>
        <p:nvSpPr>
          <p:cNvPr name="Freeform 6" id="6"/>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4796206" y="4200526"/>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Q&amp;A Session</a:t>
            </a:r>
          </a:p>
        </p:txBody>
      </p:sp>
      <p:sp>
        <p:nvSpPr>
          <p:cNvPr name="Freeform 4" id="4"/>
          <p:cNvSpPr/>
          <p:nvPr/>
        </p:nvSpPr>
        <p:spPr>
          <a:xfrm flipH="false" flipV="false" rot="-465442">
            <a:off x="15105791" y="2458225"/>
            <a:ext cx="2013817" cy="2206373"/>
          </a:xfrm>
          <a:custGeom>
            <a:avLst/>
            <a:gdLst/>
            <a:ahLst/>
            <a:cxnLst/>
            <a:rect r="r" b="b" t="t" l="l"/>
            <a:pathLst>
              <a:path h="2206373" w="2013817">
                <a:moveTo>
                  <a:pt x="0" y="0"/>
                </a:moveTo>
                <a:lnTo>
                  <a:pt x="2013817" y="0"/>
                </a:lnTo>
                <a:lnTo>
                  <a:pt x="2013817" y="2206373"/>
                </a:lnTo>
                <a:lnTo>
                  <a:pt x="0" y="22063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621446">
            <a:off x="1251476" y="6297909"/>
            <a:ext cx="2794323" cy="2731451"/>
          </a:xfrm>
          <a:custGeom>
            <a:avLst/>
            <a:gdLst/>
            <a:ahLst/>
            <a:cxnLst/>
            <a:rect r="r" b="b" t="t" l="l"/>
            <a:pathLst>
              <a:path h="2731451" w="2794323">
                <a:moveTo>
                  <a:pt x="0" y="0"/>
                </a:moveTo>
                <a:lnTo>
                  <a:pt x="2794323" y="0"/>
                </a:lnTo>
                <a:lnTo>
                  <a:pt x="2794323" y="2731451"/>
                </a:lnTo>
                <a:lnTo>
                  <a:pt x="0" y="27314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062311" y="8487580"/>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6006556" y="3200400"/>
            <a:ext cx="8695587" cy="4038600"/>
          </a:xfrm>
          <a:prstGeom prst="rect">
            <a:avLst/>
          </a:prstGeom>
        </p:spPr>
        <p:txBody>
          <a:bodyPr anchor="t" rtlCol="false" tIns="0" lIns="0" bIns="0" rIns="0">
            <a:spAutoFit/>
          </a:bodyPr>
          <a:lstStyle/>
          <a:p>
            <a:pPr algn="ctr">
              <a:lnSpc>
                <a:spcPts val="15000"/>
              </a:lnSpc>
            </a:pPr>
            <a:r>
              <a:rPr lang="en-US" sz="15000">
                <a:solidFill>
                  <a:srgbClr val="337271"/>
                </a:solidFill>
                <a:latin typeface="AC Diary Girl"/>
                <a:ea typeface="AC Diary Girl"/>
                <a:cs typeface="AC Diary Girl"/>
                <a:sym typeface="AC Diary Girl"/>
              </a:rPr>
              <a:t>Thank You</a:t>
            </a:r>
          </a:p>
        </p:txBody>
      </p:sp>
      <p:sp>
        <p:nvSpPr>
          <p:cNvPr name="Freeform 4" id="4"/>
          <p:cNvSpPr/>
          <p:nvPr/>
        </p:nvSpPr>
        <p:spPr>
          <a:xfrm flipH="false" flipV="false" rot="0">
            <a:off x="3585857" y="3048000"/>
            <a:ext cx="3992081" cy="3902259"/>
          </a:xfrm>
          <a:custGeom>
            <a:avLst/>
            <a:gdLst/>
            <a:ahLst/>
            <a:cxnLst/>
            <a:rect r="r" b="b" t="t" l="l"/>
            <a:pathLst>
              <a:path h="3902259" w="3992081">
                <a:moveTo>
                  <a:pt x="0" y="0"/>
                </a:moveTo>
                <a:lnTo>
                  <a:pt x="3992081" y="0"/>
                </a:lnTo>
                <a:lnTo>
                  <a:pt x="3992081" y="3902259"/>
                </a:lnTo>
                <a:lnTo>
                  <a:pt x="0" y="3902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062311" y="8487580"/>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82456" y="4637361"/>
            <a:ext cx="4634336" cy="1193812"/>
            <a:chOff x="0" y="0"/>
            <a:chExt cx="1220566" cy="314420"/>
          </a:xfrm>
        </p:grpSpPr>
        <p:sp>
          <p:nvSpPr>
            <p:cNvPr name="Freeform 4" id="4"/>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5" id="5"/>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26832" y="4637361"/>
            <a:ext cx="4634336" cy="1193812"/>
            <a:chOff x="0" y="0"/>
            <a:chExt cx="1220566" cy="314420"/>
          </a:xfrm>
        </p:grpSpPr>
        <p:sp>
          <p:nvSpPr>
            <p:cNvPr name="Freeform 7" id="7"/>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8" id="8"/>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71208" y="4637361"/>
            <a:ext cx="4634336" cy="1193812"/>
            <a:chOff x="0" y="0"/>
            <a:chExt cx="1220566" cy="314420"/>
          </a:xfrm>
        </p:grpSpPr>
        <p:sp>
          <p:nvSpPr>
            <p:cNvPr name="Freeform 10" id="10"/>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11" id="11"/>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204644" y="6545547"/>
            <a:ext cx="4634336" cy="1193812"/>
            <a:chOff x="0" y="0"/>
            <a:chExt cx="1220566" cy="314420"/>
          </a:xfrm>
        </p:grpSpPr>
        <p:sp>
          <p:nvSpPr>
            <p:cNvPr name="Freeform 13" id="13"/>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14" id="14"/>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449020" y="6545547"/>
            <a:ext cx="4634336" cy="1193812"/>
            <a:chOff x="0" y="0"/>
            <a:chExt cx="1220566" cy="314420"/>
          </a:xfrm>
        </p:grpSpPr>
        <p:sp>
          <p:nvSpPr>
            <p:cNvPr name="Freeform 16" id="16"/>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17" id="17"/>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4796206" y="2290466"/>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Our Team</a:t>
            </a:r>
          </a:p>
        </p:txBody>
      </p:sp>
      <p:sp>
        <p:nvSpPr>
          <p:cNvPr name="TextBox 20" id="20"/>
          <p:cNvSpPr txBox="true"/>
          <p:nvPr/>
        </p:nvSpPr>
        <p:spPr>
          <a:xfrm rot="0">
            <a:off x="1406097" y="4884096"/>
            <a:ext cx="4987053" cy="629919"/>
          </a:xfrm>
          <a:prstGeom prst="rect">
            <a:avLst/>
          </a:prstGeom>
        </p:spPr>
        <p:txBody>
          <a:bodyPr anchor="t" rtlCol="false" tIns="0" lIns="0" bIns="0" rIns="0">
            <a:spAutoFit/>
          </a:bodyPr>
          <a:lstStyle/>
          <a:p>
            <a:pPr algn="ctr">
              <a:lnSpc>
                <a:spcPts val="5180"/>
              </a:lnSpc>
            </a:pPr>
            <a:r>
              <a:rPr lang="en-US" sz="3700">
                <a:solidFill>
                  <a:srgbClr val="FFFFFF"/>
                </a:solidFill>
                <a:latin typeface="Nunito"/>
                <a:ea typeface="Nunito"/>
                <a:cs typeface="Nunito"/>
                <a:sym typeface="Nunito"/>
              </a:rPr>
              <a:t>Vaishnavi Karingala</a:t>
            </a:r>
          </a:p>
        </p:txBody>
      </p:sp>
      <p:sp>
        <p:nvSpPr>
          <p:cNvPr name="TextBox 21" id="21"/>
          <p:cNvSpPr txBox="true"/>
          <p:nvPr/>
        </p:nvSpPr>
        <p:spPr>
          <a:xfrm rot="0">
            <a:off x="7084155" y="4570686"/>
            <a:ext cx="4119690" cy="1287145"/>
          </a:xfrm>
          <a:prstGeom prst="rect">
            <a:avLst/>
          </a:prstGeom>
        </p:spPr>
        <p:txBody>
          <a:bodyPr anchor="t" rtlCol="false" tIns="0" lIns="0" bIns="0" rIns="0">
            <a:spAutoFit/>
          </a:bodyPr>
          <a:lstStyle/>
          <a:p>
            <a:pPr algn="ctr">
              <a:lnSpc>
                <a:spcPts val="5179"/>
              </a:lnSpc>
            </a:pPr>
            <a:r>
              <a:rPr lang="en-US" sz="3699">
                <a:solidFill>
                  <a:srgbClr val="FFFFFF"/>
                </a:solidFill>
                <a:latin typeface="Nunito"/>
                <a:ea typeface="Nunito"/>
                <a:cs typeface="Nunito"/>
                <a:sym typeface="Nunito"/>
              </a:rPr>
              <a:t>Hemanth Varma Pericherla</a:t>
            </a:r>
          </a:p>
        </p:txBody>
      </p:sp>
      <p:sp>
        <p:nvSpPr>
          <p:cNvPr name="TextBox 22" id="22"/>
          <p:cNvSpPr txBox="true"/>
          <p:nvPr/>
        </p:nvSpPr>
        <p:spPr>
          <a:xfrm rot="0">
            <a:off x="12328237" y="4543853"/>
            <a:ext cx="4120278" cy="1287319"/>
          </a:xfrm>
          <a:prstGeom prst="rect">
            <a:avLst/>
          </a:prstGeom>
        </p:spPr>
        <p:txBody>
          <a:bodyPr anchor="t" rtlCol="false" tIns="0" lIns="0" bIns="0" rIns="0">
            <a:spAutoFit/>
          </a:bodyPr>
          <a:lstStyle/>
          <a:p>
            <a:pPr algn="ctr">
              <a:lnSpc>
                <a:spcPts val="5180"/>
              </a:lnSpc>
            </a:pPr>
            <a:r>
              <a:rPr lang="en-US" sz="3700">
                <a:solidFill>
                  <a:srgbClr val="FFFFFF"/>
                </a:solidFill>
                <a:latin typeface="Nunito"/>
                <a:ea typeface="Nunito"/>
                <a:cs typeface="Nunito"/>
                <a:sym typeface="Nunito"/>
              </a:rPr>
              <a:t>Venkata Naga Anirudh Chaganti</a:t>
            </a:r>
          </a:p>
        </p:txBody>
      </p:sp>
      <p:sp>
        <p:nvSpPr>
          <p:cNvPr name="TextBox 23" id="23"/>
          <p:cNvSpPr txBox="true"/>
          <p:nvPr/>
        </p:nvSpPr>
        <p:spPr>
          <a:xfrm rot="0">
            <a:off x="4461967" y="6696366"/>
            <a:ext cx="4119690" cy="629920"/>
          </a:xfrm>
          <a:prstGeom prst="rect">
            <a:avLst/>
          </a:prstGeom>
        </p:spPr>
        <p:txBody>
          <a:bodyPr anchor="t" rtlCol="false" tIns="0" lIns="0" bIns="0" rIns="0">
            <a:spAutoFit/>
          </a:bodyPr>
          <a:lstStyle/>
          <a:p>
            <a:pPr algn="ctr">
              <a:lnSpc>
                <a:spcPts val="5179"/>
              </a:lnSpc>
            </a:pPr>
            <a:r>
              <a:rPr lang="en-US" sz="3699">
                <a:solidFill>
                  <a:srgbClr val="FFFFFF"/>
                </a:solidFill>
                <a:latin typeface="Nunito"/>
                <a:ea typeface="Nunito"/>
                <a:cs typeface="Nunito"/>
                <a:sym typeface="Nunito"/>
              </a:rPr>
              <a:t>Rithika Pagadala</a:t>
            </a:r>
          </a:p>
        </p:txBody>
      </p:sp>
      <p:sp>
        <p:nvSpPr>
          <p:cNvPr name="TextBox 24" id="24"/>
          <p:cNvSpPr txBox="true"/>
          <p:nvPr/>
        </p:nvSpPr>
        <p:spPr>
          <a:xfrm rot="0">
            <a:off x="9706343" y="6696366"/>
            <a:ext cx="4119690" cy="629920"/>
          </a:xfrm>
          <a:prstGeom prst="rect">
            <a:avLst/>
          </a:prstGeom>
        </p:spPr>
        <p:txBody>
          <a:bodyPr anchor="t" rtlCol="false" tIns="0" lIns="0" bIns="0" rIns="0">
            <a:spAutoFit/>
          </a:bodyPr>
          <a:lstStyle/>
          <a:p>
            <a:pPr algn="ctr">
              <a:lnSpc>
                <a:spcPts val="5179"/>
              </a:lnSpc>
            </a:pPr>
            <a:r>
              <a:rPr lang="en-US" sz="3699">
                <a:solidFill>
                  <a:srgbClr val="FFFFFF"/>
                </a:solidFill>
                <a:latin typeface="Nunito"/>
                <a:ea typeface="Nunito"/>
                <a:cs typeface="Nunito"/>
                <a:sym typeface="Nunito"/>
              </a:rPr>
              <a:t>Rupesh Maadas</a:t>
            </a:r>
          </a:p>
        </p:txBody>
      </p:sp>
      <p:sp>
        <p:nvSpPr>
          <p:cNvPr name="Freeform 25" id="25"/>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796206" y="1306525"/>
            <a:ext cx="8695587" cy="2453628"/>
          </a:xfrm>
          <a:prstGeom prst="rect">
            <a:avLst/>
          </a:prstGeom>
        </p:spPr>
        <p:txBody>
          <a:bodyPr anchor="t" rtlCol="false" tIns="0" lIns="0" bIns="0" rIns="0">
            <a:spAutoFit/>
          </a:bodyPr>
          <a:lstStyle/>
          <a:p>
            <a:pPr algn="ctr">
              <a:lnSpc>
                <a:spcPts val="9660"/>
              </a:lnSpc>
            </a:pPr>
            <a:r>
              <a:rPr lang="en-US" sz="6900">
                <a:solidFill>
                  <a:srgbClr val="337271"/>
                </a:solidFill>
                <a:latin typeface="AC Diary Girl"/>
                <a:ea typeface="AC Diary Girl"/>
                <a:cs typeface="AC Diary Girl"/>
                <a:sym typeface="AC Diary Girl"/>
              </a:rPr>
              <a:t>Motivation of the project</a:t>
            </a:r>
          </a:p>
        </p:txBody>
      </p:sp>
      <p:sp>
        <p:nvSpPr>
          <p:cNvPr name="TextBox 6" id="6"/>
          <p:cNvSpPr txBox="true"/>
          <p:nvPr/>
        </p:nvSpPr>
        <p:spPr>
          <a:xfrm rot="0">
            <a:off x="1928006" y="4750111"/>
            <a:ext cx="14385018" cy="3726732"/>
          </a:xfrm>
          <a:prstGeom prst="rect">
            <a:avLst/>
          </a:prstGeom>
        </p:spPr>
        <p:txBody>
          <a:bodyPr anchor="t" rtlCol="false" tIns="0" lIns="0" bIns="0" rIns="0">
            <a:spAutoFit/>
          </a:bodyPr>
          <a:lstStyle/>
          <a:p>
            <a:pPr algn="just" marL="649822" indent="-324911" lvl="1">
              <a:lnSpc>
                <a:spcPts val="4213"/>
              </a:lnSpc>
              <a:buFont typeface="Arial"/>
              <a:buChar char="•"/>
            </a:pPr>
            <a:r>
              <a:rPr lang="en-US" sz="3009">
                <a:solidFill>
                  <a:srgbClr val="337271"/>
                </a:solidFill>
                <a:latin typeface="Nunito"/>
                <a:ea typeface="Nunito"/>
                <a:cs typeface="Nunito"/>
                <a:sym typeface="Nunito"/>
              </a:rPr>
              <a:t>Automating image captioning bridges the gap between visual data and natural language, aiding applications like accessibility for the visually impaired, content creation, and surveillance.</a:t>
            </a:r>
          </a:p>
          <a:p>
            <a:pPr algn="just">
              <a:lnSpc>
                <a:spcPts val="4213"/>
              </a:lnSpc>
            </a:pPr>
          </a:p>
          <a:p>
            <a:pPr algn="just" marL="649822" indent="-324911" lvl="1">
              <a:lnSpc>
                <a:spcPts val="4213"/>
              </a:lnSpc>
              <a:buFont typeface="Arial"/>
              <a:buChar char="•"/>
            </a:pPr>
            <a:r>
              <a:rPr lang="en-US" sz="3009">
                <a:solidFill>
                  <a:srgbClr val="337271"/>
                </a:solidFill>
                <a:latin typeface="Nunito"/>
                <a:ea typeface="Nunito"/>
                <a:cs typeface="Nunito"/>
                <a:sym typeface="Nunito"/>
              </a:rPr>
              <a:t>Advances in deep learning enable combining CNNs for image understanding and LSTMs for sequence generation.</a:t>
            </a:r>
          </a:p>
          <a:p>
            <a:pPr algn="just">
              <a:lnSpc>
                <a:spcPts val="421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grpSp>
        <p:nvGrpSpPr>
          <p:cNvPr name="Group 3" id="3"/>
          <p:cNvGrpSpPr/>
          <p:nvPr/>
        </p:nvGrpSpPr>
        <p:grpSpPr>
          <a:xfrm rot="0">
            <a:off x="2697845" y="3207652"/>
            <a:ext cx="12892311" cy="1470419"/>
            <a:chOff x="0" y="0"/>
            <a:chExt cx="3395506" cy="387271"/>
          </a:xfrm>
        </p:grpSpPr>
        <p:sp>
          <p:nvSpPr>
            <p:cNvPr name="Freeform 4" id="4"/>
            <p:cNvSpPr/>
            <p:nvPr/>
          </p:nvSpPr>
          <p:spPr>
            <a:xfrm flipH="false" flipV="false" rot="0">
              <a:off x="0" y="0"/>
              <a:ext cx="3395506" cy="387271"/>
            </a:xfrm>
            <a:custGeom>
              <a:avLst/>
              <a:gdLst/>
              <a:ahLst/>
              <a:cxnLst/>
              <a:rect r="r" b="b" t="t" l="l"/>
              <a:pathLst>
                <a:path h="387271" w="3395506">
                  <a:moveTo>
                    <a:pt x="0" y="0"/>
                  </a:moveTo>
                  <a:lnTo>
                    <a:pt x="3395506" y="0"/>
                  </a:lnTo>
                  <a:lnTo>
                    <a:pt x="3395506" y="387271"/>
                  </a:lnTo>
                  <a:lnTo>
                    <a:pt x="0" y="387271"/>
                  </a:lnTo>
                  <a:close/>
                </a:path>
              </a:pathLst>
            </a:custGeom>
            <a:solidFill>
              <a:srgbClr val="000000">
                <a:alpha val="0"/>
              </a:srgbClr>
            </a:solidFill>
            <a:ln w="38100" cap="sq">
              <a:solidFill>
                <a:srgbClr val="337271"/>
              </a:solidFill>
              <a:prstDash val="solid"/>
              <a:miter/>
            </a:ln>
          </p:spPr>
        </p:sp>
        <p:sp>
          <p:nvSpPr>
            <p:cNvPr name="TextBox 5" id="5"/>
            <p:cNvSpPr txBox="true"/>
            <p:nvPr/>
          </p:nvSpPr>
          <p:spPr>
            <a:xfrm>
              <a:off x="0" y="-38100"/>
              <a:ext cx="3395506" cy="42537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697845" y="4849715"/>
            <a:ext cx="12892311" cy="1365838"/>
            <a:chOff x="0" y="0"/>
            <a:chExt cx="3395506" cy="359727"/>
          </a:xfrm>
        </p:grpSpPr>
        <p:sp>
          <p:nvSpPr>
            <p:cNvPr name="Freeform 7" id="7"/>
            <p:cNvSpPr/>
            <p:nvPr/>
          </p:nvSpPr>
          <p:spPr>
            <a:xfrm flipH="false" flipV="false" rot="0">
              <a:off x="0" y="0"/>
              <a:ext cx="3395506" cy="359727"/>
            </a:xfrm>
            <a:custGeom>
              <a:avLst/>
              <a:gdLst/>
              <a:ahLst/>
              <a:cxnLst/>
              <a:rect r="r" b="b" t="t" l="l"/>
              <a:pathLst>
                <a:path h="359727" w="3395506">
                  <a:moveTo>
                    <a:pt x="0" y="0"/>
                  </a:moveTo>
                  <a:lnTo>
                    <a:pt x="3395506" y="0"/>
                  </a:lnTo>
                  <a:lnTo>
                    <a:pt x="3395506" y="359727"/>
                  </a:lnTo>
                  <a:lnTo>
                    <a:pt x="0" y="359727"/>
                  </a:lnTo>
                  <a:close/>
                </a:path>
              </a:pathLst>
            </a:custGeom>
            <a:solidFill>
              <a:srgbClr val="000000">
                <a:alpha val="0"/>
              </a:srgbClr>
            </a:solidFill>
            <a:ln w="38100" cap="sq">
              <a:solidFill>
                <a:srgbClr val="337271"/>
              </a:solidFill>
              <a:prstDash val="solid"/>
              <a:miter/>
            </a:ln>
          </p:spPr>
        </p:sp>
        <p:sp>
          <p:nvSpPr>
            <p:cNvPr name="TextBox 8" id="8"/>
            <p:cNvSpPr txBox="true"/>
            <p:nvPr/>
          </p:nvSpPr>
          <p:spPr>
            <a:xfrm>
              <a:off x="0" y="-38100"/>
              <a:ext cx="3395506" cy="39782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697845" y="6387003"/>
            <a:ext cx="12892311" cy="1695842"/>
            <a:chOff x="0" y="0"/>
            <a:chExt cx="3395506" cy="446642"/>
          </a:xfrm>
        </p:grpSpPr>
        <p:sp>
          <p:nvSpPr>
            <p:cNvPr name="Freeform 10" id="10"/>
            <p:cNvSpPr/>
            <p:nvPr/>
          </p:nvSpPr>
          <p:spPr>
            <a:xfrm flipH="false" flipV="false" rot="0">
              <a:off x="0" y="0"/>
              <a:ext cx="3395506" cy="446642"/>
            </a:xfrm>
            <a:custGeom>
              <a:avLst/>
              <a:gdLst/>
              <a:ahLst/>
              <a:cxnLst/>
              <a:rect r="r" b="b" t="t" l="l"/>
              <a:pathLst>
                <a:path h="446642" w="3395506">
                  <a:moveTo>
                    <a:pt x="0" y="0"/>
                  </a:moveTo>
                  <a:lnTo>
                    <a:pt x="3395506" y="0"/>
                  </a:lnTo>
                  <a:lnTo>
                    <a:pt x="3395506" y="446642"/>
                  </a:lnTo>
                  <a:lnTo>
                    <a:pt x="0" y="446642"/>
                  </a:lnTo>
                  <a:close/>
                </a:path>
              </a:pathLst>
            </a:custGeom>
            <a:solidFill>
              <a:srgbClr val="000000">
                <a:alpha val="0"/>
              </a:srgbClr>
            </a:solidFill>
            <a:ln w="38100" cap="sq">
              <a:solidFill>
                <a:srgbClr val="337271"/>
              </a:solidFill>
              <a:prstDash val="solid"/>
              <a:miter/>
            </a:ln>
          </p:spPr>
        </p:sp>
        <p:sp>
          <p:nvSpPr>
            <p:cNvPr name="TextBox 11" id="11"/>
            <p:cNvSpPr txBox="true"/>
            <p:nvPr/>
          </p:nvSpPr>
          <p:spPr>
            <a:xfrm>
              <a:off x="0" y="-57150"/>
              <a:ext cx="3395506" cy="503792"/>
            </a:xfrm>
            <a:prstGeom prst="rect">
              <a:avLst/>
            </a:prstGeom>
          </p:spPr>
          <p:txBody>
            <a:bodyPr anchor="ctr" rtlCol="false" tIns="50800" lIns="50800" bIns="50800" rIns="50800"/>
            <a:lstStyle/>
            <a:p>
              <a:pPr algn="l">
                <a:lnSpc>
                  <a:spcPts val="3920"/>
                </a:lnSpc>
                <a:spcBef>
                  <a:spcPct val="0"/>
                </a:spcBef>
              </a:pPr>
              <a:r>
                <a:rPr lang="en-US" sz="2800">
                  <a:solidFill>
                    <a:srgbClr val="337271"/>
                  </a:solidFill>
                  <a:latin typeface="Canva Sans"/>
                  <a:ea typeface="Canva Sans"/>
                  <a:cs typeface="Canva Sans"/>
                  <a:sym typeface="Canva Sans"/>
                </a:rPr>
                <a:t>How does the model performance improve when incorporating techniques like transfer learning?</a:t>
              </a:r>
            </a:p>
          </p:txBody>
        </p:sp>
      </p:grpSp>
      <p:sp>
        <p:nvSpPr>
          <p:cNvPr name="TextBox 12" id="12"/>
          <p:cNvSpPr txBox="true"/>
          <p:nvPr/>
        </p:nvSpPr>
        <p:spPr>
          <a:xfrm rot="0">
            <a:off x="3794425" y="1777040"/>
            <a:ext cx="10699150" cy="1402037"/>
          </a:xfrm>
          <a:prstGeom prst="rect">
            <a:avLst/>
          </a:prstGeom>
        </p:spPr>
        <p:txBody>
          <a:bodyPr anchor="t" rtlCol="false" tIns="0" lIns="0" bIns="0" rIns="0">
            <a:spAutoFit/>
          </a:bodyPr>
          <a:lstStyle/>
          <a:p>
            <a:pPr algn="ctr">
              <a:lnSpc>
                <a:spcPts val="10920"/>
              </a:lnSpc>
            </a:pPr>
            <a:r>
              <a:rPr lang="en-US" sz="7800">
                <a:solidFill>
                  <a:srgbClr val="337271"/>
                </a:solidFill>
                <a:latin typeface="AC Diary Girl"/>
                <a:ea typeface="AC Diary Girl"/>
                <a:cs typeface="AC Diary Girl"/>
                <a:sym typeface="AC Diary Girl"/>
              </a:rPr>
              <a:t>Research Questions</a:t>
            </a:r>
          </a:p>
        </p:txBody>
      </p:sp>
      <p:sp>
        <p:nvSpPr>
          <p:cNvPr name="TextBox 13" id="13"/>
          <p:cNvSpPr txBox="true"/>
          <p:nvPr/>
        </p:nvSpPr>
        <p:spPr>
          <a:xfrm rot="0">
            <a:off x="2869155" y="3363815"/>
            <a:ext cx="12721001" cy="1581150"/>
          </a:xfrm>
          <a:prstGeom prst="rect">
            <a:avLst/>
          </a:prstGeom>
        </p:spPr>
        <p:txBody>
          <a:bodyPr anchor="t" rtlCol="false" tIns="0" lIns="0" bIns="0" rIns="0">
            <a:spAutoFit/>
          </a:bodyPr>
          <a:lstStyle/>
          <a:p>
            <a:pPr algn="just">
              <a:lnSpc>
                <a:spcPts val="4200"/>
              </a:lnSpc>
            </a:pPr>
            <a:r>
              <a:rPr lang="en-US" sz="3000">
                <a:solidFill>
                  <a:srgbClr val="337271"/>
                </a:solidFill>
                <a:latin typeface="Nunito"/>
                <a:ea typeface="Nunito"/>
                <a:cs typeface="Nunito"/>
                <a:sym typeface="Nunito"/>
              </a:rPr>
              <a:t>Effectiveness: How effectively can CNN + LSTM generate meaningful and accurate captions for diverse images?</a:t>
            </a:r>
          </a:p>
          <a:p>
            <a:pPr algn="just">
              <a:lnSpc>
                <a:spcPts val="4200"/>
              </a:lnSpc>
            </a:pPr>
          </a:p>
        </p:txBody>
      </p:sp>
      <p:sp>
        <p:nvSpPr>
          <p:cNvPr name="TextBox 14" id="14"/>
          <p:cNvSpPr txBox="true"/>
          <p:nvPr/>
        </p:nvSpPr>
        <p:spPr>
          <a:xfrm rot="0">
            <a:off x="2869155" y="4980184"/>
            <a:ext cx="12721001" cy="1047750"/>
          </a:xfrm>
          <a:prstGeom prst="rect">
            <a:avLst/>
          </a:prstGeom>
        </p:spPr>
        <p:txBody>
          <a:bodyPr anchor="t" rtlCol="false" tIns="0" lIns="0" bIns="0" rIns="0">
            <a:spAutoFit/>
          </a:bodyPr>
          <a:lstStyle/>
          <a:p>
            <a:pPr algn="l">
              <a:lnSpc>
                <a:spcPts val="4200"/>
              </a:lnSpc>
            </a:pPr>
            <a:r>
              <a:rPr lang="en-US" sz="3000">
                <a:solidFill>
                  <a:srgbClr val="337271"/>
                </a:solidFill>
                <a:latin typeface="Nunito"/>
                <a:ea typeface="Nunito"/>
                <a:cs typeface="Nunito"/>
                <a:sym typeface="Nunito"/>
              </a:rPr>
              <a:t>Generalization: Can the model generalize well to unseen images, and how can we minimize redundancy in captions?</a:t>
            </a:r>
          </a:p>
        </p:txBody>
      </p:sp>
      <p:sp>
        <p:nvSpPr>
          <p:cNvPr name="Freeform 15" id="15"/>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Freeform 3" id="3"/>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25240" y="7313607"/>
            <a:ext cx="6035050" cy="2074548"/>
          </a:xfrm>
          <a:custGeom>
            <a:avLst/>
            <a:gdLst/>
            <a:ahLst/>
            <a:cxnLst/>
            <a:rect r="r" b="b" t="t" l="l"/>
            <a:pathLst>
              <a:path h="2074548" w="6035050">
                <a:moveTo>
                  <a:pt x="0" y="0"/>
                </a:moveTo>
                <a:lnTo>
                  <a:pt x="6035050" y="0"/>
                </a:lnTo>
                <a:lnTo>
                  <a:pt x="6035050" y="2074549"/>
                </a:lnTo>
                <a:lnTo>
                  <a:pt x="0" y="2074549"/>
                </a:lnTo>
                <a:lnTo>
                  <a:pt x="0" y="0"/>
                </a:lnTo>
                <a:close/>
              </a:path>
            </a:pathLst>
          </a:custGeom>
          <a:blipFill>
            <a:blip r:embed="rId8"/>
            <a:stretch>
              <a:fillRect l="0" t="0" r="0" b="0"/>
            </a:stretch>
          </a:blipFill>
        </p:spPr>
      </p:sp>
      <p:sp>
        <p:nvSpPr>
          <p:cNvPr name="Freeform 6" id="6"/>
          <p:cNvSpPr/>
          <p:nvPr/>
        </p:nvSpPr>
        <p:spPr>
          <a:xfrm flipH="false" flipV="false" rot="0">
            <a:off x="1625240" y="2456875"/>
            <a:ext cx="6035050" cy="3945414"/>
          </a:xfrm>
          <a:custGeom>
            <a:avLst/>
            <a:gdLst/>
            <a:ahLst/>
            <a:cxnLst/>
            <a:rect r="r" b="b" t="t" l="l"/>
            <a:pathLst>
              <a:path h="3945414" w="6035050">
                <a:moveTo>
                  <a:pt x="0" y="0"/>
                </a:moveTo>
                <a:lnTo>
                  <a:pt x="6035050" y="0"/>
                </a:lnTo>
                <a:lnTo>
                  <a:pt x="6035050" y="3945414"/>
                </a:lnTo>
                <a:lnTo>
                  <a:pt x="0" y="3945414"/>
                </a:lnTo>
                <a:lnTo>
                  <a:pt x="0" y="0"/>
                </a:lnTo>
                <a:close/>
              </a:path>
            </a:pathLst>
          </a:custGeom>
          <a:blipFill>
            <a:blip r:embed="rId9"/>
            <a:stretch>
              <a:fillRect l="0" t="0" r="0" b="0"/>
            </a:stretch>
          </a:blipFill>
        </p:spPr>
      </p:sp>
      <p:sp>
        <p:nvSpPr>
          <p:cNvPr name="TextBox 7" id="7"/>
          <p:cNvSpPr txBox="true"/>
          <p:nvPr/>
        </p:nvSpPr>
        <p:spPr>
          <a:xfrm rot="0">
            <a:off x="6654090" y="385093"/>
            <a:ext cx="4979821"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Data</a:t>
            </a:r>
          </a:p>
        </p:txBody>
      </p:sp>
      <p:sp>
        <p:nvSpPr>
          <p:cNvPr name="TextBox 8" id="8"/>
          <p:cNvSpPr txBox="true"/>
          <p:nvPr/>
        </p:nvSpPr>
        <p:spPr>
          <a:xfrm rot="0">
            <a:off x="9500670" y="2418775"/>
            <a:ext cx="6966162" cy="2910840"/>
          </a:xfrm>
          <a:prstGeom prst="rect">
            <a:avLst/>
          </a:prstGeom>
        </p:spPr>
        <p:txBody>
          <a:bodyPr anchor="t" rtlCol="false" tIns="0" lIns="0" bIns="0" rIns="0">
            <a:spAutoFit/>
          </a:bodyPr>
          <a:lstStyle/>
          <a:p>
            <a:pPr algn="l">
              <a:lnSpc>
                <a:spcPts val="3359"/>
              </a:lnSpc>
              <a:spcBef>
                <a:spcPct val="0"/>
              </a:spcBef>
            </a:pPr>
            <a:r>
              <a:rPr lang="en-US" sz="2400">
                <a:solidFill>
                  <a:srgbClr val="337271"/>
                </a:solidFill>
                <a:latin typeface="Canva Sans"/>
                <a:ea typeface="Canva Sans"/>
                <a:cs typeface="Canva Sans"/>
                <a:sym typeface="Canva Sans"/>
              </a:rPr>
              <a:t>I</a:t>
            </a:r>
            <a:r>
              <a:rPr lang="en-US" b="true" sz="2400">
                <a:solidFill>
                  <a:srgbClr val="337271"/>
                </a:solidFill>
                <a:latin typeface="Canva Sans Bold"/>
                <a:ea typeface="Canva Sans Bold"/>
                <a:cs typeface="Canva Sans Bold"/>
                <a:sym typeface="Canva Sans Bold"/>
              </a:rPr>
              <a:t>mage Dataset</a:t>
            </a:r>
          </a:p>
          <a:p>
            <a:pPr algn="l">
              <a:lnSpc>
                <a:spcPts val="3359"/>
              </a:lnSpc>
              <a:spcBef>
                <a:spcPct val="0"/>
              </a:spcBef>
            </a:pPr>
            <a:r>
              <a:rPr lang="en-US" sz="2400">
                <a:solidFill>
                  <a:srgbClr val="337271"/>
                </a:solidFill>
                <a:latin typeface="Canva Sans"/>
                <a:ea typeface="Canva Sans"/>
                <a:cs typeface="Canva Sans"/>
                <a:sym typeface="Canva Sans"/>
              </a:rPr>
              <a:t>Source: Flickr8k Dataset</a:t>
            </a:r>
          </a:p>
          <a:p>
            <a:pPr algn="l">
              <a:lnSpc>
                <a:spcPts val="3359"/>
              </a:lnSpc>
              <a:spcBef>
                <a:spcPct val="0"/>
              </a:spcBef>
            </a:pPr>
            <a:r>
              <a:rPr lang="en-US" sz="2400">
                <a:solidFill>
                  <a:srgbClr val="337271"/>
                </a:solidFill>
                <a:latin typeface="Canva Sans"/>
                <a:ea typeface="Canva Sans"/>
                <a:cs typeface="Canva Sans"/>
                <a:sym typeface="Canva Sans"/>
              </a:rPr>
              <a:t>Content: 8,000 images featuring diverse activities, objects, and scenes.</a:t>
            </a:r>
          </a:p>
          <a:p>
            <a:pPr algn="l">
              <a:lnSpc>
                <a:spcPts val="3359"/>
              </a:lnSpc>
              <a:spcBef>
                <a:spcPct val="0"/>
              </a:spcBef>
            </a:pPr>
            <a:r>
              <a:rPr lang="en-US" b="true" sz="2400">
                <a:solidFill>
                  <a:srgbClr val="337271"/>
                </a:solidFill>
                <a:latin typeface="Canva Sans Bold"/>
                <a:ea typeface="Canva Sans Bold"/>
                <a:cs typeface="Canva Sans Bold"/>
                <a:sym typeface="Canva Sans Bold"/>
              </a:rPr>
              <a:t>Caption Dataset</a:t>
            </a:r>
          </a:p>
          <a:p>
            <a:pPr algn="l">
              <a:lnSpc>
                <a:spcPts val="3359"/>
              </a:lnSpc>
              <a:spcBef>
                <a:spcPct val="0"/>
              </a:spcBef>
            </a:pPr>
            <a:r>
              <a:rPr lang="en-US" sz="2400">
                <a:solidFill>
                  <a:srgbClr val="337271"/>
                </a:solidFill>
                <a:latin typeface="Canva Sans"/>
                <a:ea typeface="Canva Sans"/>
                <a:cs typeface="Canva Sans"/>
                <a:sym typeface="Canva Sans"/>
              </a:rPr>
              <a:t>Each image is paired with one representative caption for clarity and simplicity.</a:t>
            </a:r>
          </a:p>
        </p:txBody>
      </p:sp>
      <p:sp>
        <p:nvSpPr>
          <p:cNvPr name="TextBox 9" id="9"/>
          <p:cNvSpPr txBox="true"/>
          <p:nvPr/>
        </p:nvSpPr>
        <p:spPr>
          <a:xfrm rot="0">
            <a:off x="9500670" y="5739335"/>
            <a:ext cx="6747245" cy="3329940"/>
          </a:xfrm>
          <a:prstGeom prst="rect">
            <a:avLst/>
          </a:prstGeom>
        </p:spPr>
        <p:txBody>
          <a:bodyPr anchor="t" rtlCol="false" tIns="0" lIns="0" bIns="0" rIns="0">
            <a:spAutoFit/>
          </a:bodyPr>
          <a:lstStyle/>
          <a:p>
            <a:pPr algn="l">
              <a:lnSpc>
                <a:spcPts val="3359"/>
              </a:lnSpc>
              <a:spcBef>
                <a:spcPct val="0"/>
              </a:spcBef>
            </a:pPr>
            <a:r>
              <a:rPr lang="en-US" b="true" sz="2400">
                <a:solidFill>
                  <a:srgbClr val="337271"/>
                </a:solidFill>
                <a:latin typeface="Canva Sans Bold"/>
                <a:ea typeface="Canva Sans Bold"/>
                <a:cs typeface="Canva Sans Bold"/>
                <a:sym typeface="Canva Sans Bold"/>
              </a:rPr>
              <a:t>Dataset Characteristics</a:t>
            </a:r>
          </a:p>
          <a:p>
            <a:pPr algn="l">
              <a:lnSpc>
                <a:spcPts val="3359"/>
              </a:lnSpc>
              <a:spcBef>
                <a:spcPct val="0"/>
              </a:spcBef>
            </a:pPr>
            <a:r>
              <a:rPr lang="en-US" sz="2400">
                <a:solidFill>
                  <a:srgbClr val="337271"/>
                </a:solidFill>
                <a:latin typeface="Canva Sans"/>
                <a:ea typeface="Canva Sans"/>
                <a:cs typeface="Canva Sans"/>
                <a:sym typeface="Canva Sans"/>
              </a:rPr>
              <a:t>Visual Diversity: Includes actions like playing, running, swimming,</a:t>
            </a:r>
          </a:p>
          <a:p>
            <a:pPr algn="l">
              <a:lnSpc>
                <a:spcPts val="3359"/>
              </a:lnSpc>
              <a:spcBef>
                <a:spcPct val="0"/>
              </a:spcBef>
            </a:pPr>
            <a:r>
              <a:rPr lang="en-US" sz="2400">
                <a:solidFill>
                  <a:srgbClr val="337271"/>
                </a:solidFill>
                <a:latin typeface="Canva Sans"/>
                <a:ea typeface="Canva Sans"/>
                <a:cs typeface="Canva Sans"/>
                <a:sym typeface="Canva Sans"/>
              </a:rPr>
              <a:t> and scenes such as beaches, parks, and sports events.</a:t>
            </a:r>
          </a:p>
          <a:p>
            <a:pPr algn="l">
              <a:lnSpc>
                <a:spcPts val="3359"/>
              </a:lnSpc>
              <a:spcBef>
                <a:spcPct val="0"/>
              </a:spcBef>
            </a:pPr>
            <a:r>
              <a:rPr lang="en-US" sz="2400">
                <a:solidFill>
                  <a:srgbClr val="337271"/>
                </a:solidFill>
                <a:latin typeface="Canva Sans"/>
                <a:ea typeface="Canva Sans"/>
                <a:cs typeface="Canva Sans"/>
                <a:sym typeface="Canva Sans"/>
              </a:rPr>
              <a:t>Applications: Supports training models for image-to-text tasks and contextual understanding.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sp>
        <p:nvSpPr>
          <p:cNvPr name="TextBox 3" id="3"/>
          <p:cNvSpPr txBox="true"/>
          <p:nvPr/>
        </p:nvSpPr>
        <p:spPr>
          <a:xfrm rot="0">
            <a:off x="1370982" y="838200"/>
            <a:ext cx="16314936" cy="1234627"/>
          </a:xfrm>
          <a:prstGeom prst="rect">
            <a:avLst/>
          </a:prstGeom>
        </p:spPr>
        <p:txBody>
          <a:bodyPr anchor="t" rtlCol="false" tIns="0" lIns="0" bIns="0" rIns="0">
            <a:spAutoFit/>
          </a:bodyPr>
          <a:lstStyle/>
          <a:p>
            <a:pPr algn="ctr">
              <a:lnSpc>
                <a:spcPts val="9649"/>
              </a:lnSpc>
            </a:pPr>
            <a:r>
              <a:rPr lang="en-US" sz="6892">
                <a:solidFill>
                  <a:srgbClr val="337271"/>
                </a:solidFill>
                <a:latin typeface="AC Diary Girl"/>
                <a:ea typeface="AC Diary Girl"/>
                <a:cs typeface="AC Diary Girl"/>
                <a:sym typeface="AC Diary Girl"/>
              </a:rPr>
              <a:t>Exploratory Data Analysis</a:t>
            </a:r>
          </a:p>
        </p:txBody>
      </p:sp>
      <p:sp>
        <p:nvSpPr>
          <p:cNvPr name="Freeform 4" id="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5143" y="-389831"/>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5072" y="2775268"/>
            <a:ext cx="8024646" cy="4394748"/>
          </a:xfrm>
          <a:custGeom>
            <a:avLst/>
            <a:gdLst/>
            <a:ahLst/>
            <a:cxnLst/>
            <a:rect r="r" b="b" t="t" l="l"/>
            <a:pathLst>
              <a:path h="4394748" w="8024646">
                <a:moveTo>
                  <a:pt x="0" y="0"/>
                </a:moveTo>
                <a:lnTo>
                  <a:pt x="8024646" y="0"/>
                </a:lnTo>
                <a:lnTo>
                  <a:pt x="8024646" y="4394748"/>
                </a:lnTo>
                <a:lnTo>
                  <a:pt x="0" y="4394748"/>
                </a:lnTo>
                <a:lnTo>
                  <a:pt x="0" y="0"/>
                </a:lnTo>
                <a:close/>
              </a:path>
            </a:pathLst>
          </a:custGeom>
          <a:blipFill>
            <a:blip r:embed="rId6"/>
            <a:stretch>
              <a:fillRect l="0" t="0" r="0" b="0"/>
            </a:stretch>
          </a:blipFill>
        </p:spPr>
      </p:sp>
      <p:sp>
        <p:nvSpPr>
          <p:cNvPr name="Freeform 7" id="7"/>
          <p:cNvSpPr/>
          <p:nvPr/>
        </p:nvSpPr>
        <p:spPr>
          <a:xfrm flipH="false" flipV="false" rot="0">
            <a:off x="9815315" y="2867256"/>
            <a:ext cx="7870603" cy="4210773"/>
          </a:xfrm>
          <a:custGeom>
            <a:avLst/>
            <a:gdLst/>
            <a:ahLst/>
            <a:cxnLst/>
            <a:rect r="r" b="b" t="t" l="l"/>
            <a:pathLst>
              <a:path h="4210773" w="7870603">
                <a:moveTo>
                  <a:pt x="0" y="0"/>
                </a:moveTo>
                <a:lnTo>
                  <a:pt x="7870603" y="0"/>
                </a:lnTo>
                <a:lnTo>
                  <a:pt x="7870603" y="4210772"/>
                </a:lnTo>
                <a:lnTo>
                  <a:pt x="0" y="4210772"/>
                </a:lnTo>
                <a:lnTo>
                  <a:pt x="0" y="0"/>
                </a:lnTo>
                <a:close/>
              </a:path>
            </a:pathLst>
          </a:custGeom>
          <a:blipFill>
            <a:blip r:embed="rId7"/>
            <a:stretch>
              <a:fillRect l="0" t="0" r="0" b="0"/>
            </a:stretch>
          </a:blipFill>
        </p:spPr>
      </p:sp>
      <p:sp>
        <p:nvSpPr>
          <p:cNvPr name="Freeform 8" id="8"/>
          <p:cNvSpPr/>
          <p:nvPr/>
        </p:nvSpPr>
        <p:spPr>
          <a:xfrm flipH="false" flipV="false" rot="0">
            <a:off x="6770756" y="8506846"/>
            <a:ext cx="5515388" cy="1682661"/>
          </a:xfrm>
          <a:custGeom>
            <a:avLst/>
            <a:gdLst/>
            <a:ahLst/>
            <a:cxnLst/>
            <a:rect r="r" b="b" t="t" l="l"/>
            <a:pathLst>
              <a:path h="1682661" w="5515388">
                <a:moveTo>
                  <a:pt x="0" y="0"/>
                </a:moveTo>
                <a:lnTo>
                  <a:pt x="5515388" y="0"/>
                </a:lnTo>
                <a:lnTo>
                  <a:pt x="5515388" y="1682661"/>
                </a:lnTo>
                <a:lnTo>
                  <a:pt x="0" y="1682661"/>
                </a:lnTo>
                <a:lnTo>
                  <a:pt x="0" y="0"/>
                </a:lnTo>
                <a:close/>
              </a:path>
            </a:pathLst>
          </a:custGeom>
          <a:blipFill>
            <a:blip r:embed="rId8"/>
            <a:stretch>
              <a:fillRect l="0" t="0" r="0" b="0"/>
            </a:stretch>
          </a:blipFill>
        </p:spPr>
      </p:sp>
      <p:sp>
        <p:nvSpPr>
          <p:cNvPr name="TextBox 9" id="9"/>
          <p:cNvSpPr txBox="true"/>
          <p:nvPr/>
        </p:nvSpPr>
        <p:spPr>
          <a:xfrm rot="0">
            <a:off x="1723059" y="7326381"/>
            <a:ext cx="6988671" cy="1656715"/>
          </a:xfrm>
          <a:prstGeom prst="rect">
            <a:avLst/>
          </a:prstGeom>
        </p:spPr>
        <p:txBody>
          <a:bodyPr anchor="t" rtlCol="false" tIns="0" lIns="0" bIns="0" rIns="0">
            <a:spAutoFit/>
          </a:bodyPr>
          <a:lstStyle/>
          <a:p>
            <a:pPr algn="l">
              <a:lnSpc>
                <a:spcPts val="2659"/>
              </a:lnSpc>
              <a:spcBef>
                <a:spcPct val="0"/>
              </a:spcBef>
            </a:pPr>
            <a:r>
              <a:rPr lang="en-US" sz="1899">
                <a:solidFill>
                  <a:srgbClr val="337271"/>
                </a:solidFill>
                <a:latin typeface="Canva Sans"/>
                <a:ea typeface="Canva Sans"/>
                <a:cs typeface="Canva Sans"/>
                <a:sym typeface="Canva Sans"/>
              </a:rPr>
              <a:t>Most Frequent Words in Captions:</a:t>
            </a:r>
          </a:p>
          <a:p>
            <a:pPr algn="l">
              <a:lnSpc>
                <a:spcPts val="2659"/>
              </a:lnSpc>
              <a:spcBef>
                <a:spcPct val="0"/>
              </a:spcBef>
            </a:pPr>
            <a:r>
              <a:rPr lang="en-US" sz="1899">
                <a:solidFill>
                  <a:srgbClr val="337271"/>
                </a:solidFill>
                <a:latin typeface="Canva Sans"/>
                <a:ea typeface="Canva Sans"/>
                <a:cs typeface="Canva Sans"/>
                <a:sym typeface="Canva Sans"/>
              </a:rPr>
              <a:t>"startseq" and "endseq" are structural markers.</a:t>
            </a:r>
          </a:p>
          <a:p>
            <a:pPr algn="l">
              <a:lnSpc>
                <a:spcPts val="2659"/>
              </a:lnSpc>
              <a:spcBef>
                <a:spcPct val="0"/>
              </a:spcBef>
            </a:pPr>
            <a:r>
              <a:rPr lang="en-US" sz="1899">
                <a:solidFill>
                  <a:srgbClr val="337271"/>
                </a:solidFill>
                <a:latin typeface="Canva Sans"/>
                <a:ea typeface="Canva Sans"/>
                <a:cs typeface="Canva Sans"/>
                <a:sym typeface="Canva Sans"/>
              </a:rPr>
              <a:t>Common words include "dog," "man," "woman," "white," etc.</a:t>
            </a:r>
          </a:p>
          <a:p>
            <a:pPr algn="l">
              <a:lnSpc>
                <a:spcPts val="2659"/>
              </a:lnSpc>
              <a:spcBef>
                <a:spcPct val="0"/>
              </a:spcBef>
            </a:pPr>
          </a:p>
          <a:p>
            <a:pPr algn="l">
              <a:lnSpc>
                <a:spcPts val="2659"/>
              </a:lnSpc>
              <a:spcBef>
                <a:spcPct val="0"/>
              </a:spcBef>
            </a:pPr>
          </a:p>
        </p:txBody>
      </p:sp>
      <p:sp>
        <p:nvSpPr>
          <p:cNvPr name="TextBox 10" id="10"/>
          <p:cNvSpPr txBox="true"/>
          <p:nvPr/>
        </p:nvSpPr>
        <p:spPr>
          <a:xfrm rot="0">
            <a:off x="10829418" y="7326381"/>
            <a:ext cx="5842397" cy="989965"/>
          </a:xfrm>
          <a:prstGeom prst="rect">
            <a:avLst/>
          </a:prstGeom>
        </p:spPr>
        <p:txBody>
          <a:bodyPr anchor="t" rtlCol="false" tIns="0" lIns="0" bIns="0" rIns="0">
            <a:spAutoFit/>
          </a:bodyPr>
          <a:lstStyle/>
          <a:p>
            <a:pPr algn="l">
              <a:lnSpc>
                <a:spcPts val="2659"/>
              </a:lnSpc>
              <a:spcBef>
                <a:spcPct val="0"/>
              </a:spcBef>
            </a:pPr>
            <a:r>
              <a:rPr lang="en-US" sz="1899">
                <a:solidFill>
                  <a:srgbClr val="337271"/>
                </a:solidFill>
                <a:latin typeface="Canva Sans"/>
                <a:ea typeface="Canva Sans"/>
                <a:cs typeface="Canva Sans"/>
                <a:sym typeface="Canva Sans"/>
              </a:rPr>
              <a:t>Caption Length Distribution:</a:t>
            </a:r>
          </a:p>
          <a:p>
            <a:pPr algn="l">
              <a:lnSpc>
                <a:spcPts val="2659"/>
              </a:lnSpc>
              <a:spcBef>
                <a:spcPct val="0"/>
              </a:spcBef>
            </a:pPr>
            <a:r>
              <a:rPr lang="en-US" sz="1899">
                <a:solidFill>
                  <a:srgbClr val="337271"/>
                </a:solidFill>
                <a:latin typeface="Canva Sans"/>
                <a:ea typeface="Canva Sans"/>
                <a:cs typeface="Canva Sans"/>
                <a:sym typeface="Canva Sans"/>
              </a:rPr>
              <a:t>Normal distribution centered around 10-12 words.</a:t>
            </a:r>
          </a:p>
          <a:p>
            <a:pPr algn="l">
              <a:lnSpc>
                <a:spcPts val="2659"/>
              </a:lnSpc>
              <a:spcBef>
                <a:spcPct val="0"/>
              </a:spcBef>
            </a:pPr>
            <a:r>
              <a:rPr lang="en-US" sz="1899">
                <a:solidFill>
                  <a:srgbClr val="337271"/>
                </a:solidFill>
                <a:latin typeface="Canva Sans"/>
                <a:ea typeface="Canva Sans"/>
                <a:cs typeface="Canva Sans"/>
                <a:sym typeface="Canva Sans"/>
              </a:rPr>
              <a:t>Few captions exceed 20 words.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416" r="0" b="-83416"/>
            </a:stretch>
          </a:blipFill>
        </p:spPr>
      </p:sp>
      <p:grpSp>
        <p:nvGrpSpPr>
          <p:cNvPr name="Group 3" id="3"/>
          <p:cNvGrpSpPr/>
          <p:nvPr/>
        </p:nvGrpSpPr>
        <p:grpSpPr>
          <a:xfrm rot="0">
            <a:off x="3512678" y="3614092"/>
            <a:ext cx="1393186" cy="1125001"/>
            <a:chOff x="0" y="0"/>
            <a:chExt cx="366930" cy="296297"/>
          </a:xfrm>
        </p:grpSpPr>
        <p:sp>
          <p:nvSpPr>
            <p:cNvPr name="Freeform 4" id="4"/>
            <p:cNvSpPr/>
            <p:nvPr/>
          </p:nvSpPr>
          <p:spPr>
            <a:xfrm flipH="false" flipV="false" rot="0">
              <a:off x="0" y="0"/>
              <a:ext cx="366930" cy="296297"/>
            </a:xfrm>
            <a:custGeom>
              <a:avLst/>
              <a:gdLst/>
              <a:ahLst/>
              <a:cxnLst/>
              <a:rect r="r" b="b" t="t" l="l"/>
              <a:pathLst>
                <a:path h="296297" w="366930">
                  <a:moveTo>
                    <a:pt x="0" y="0"/>
                  </a:moveTo>
                  <a:lnTo>
                    <a:pt x="366930" y="0"/>
                  </a:lnTo>
                  <a:lnTo>
                    <a:pt x="366930" y="296297"/>
                  </a:lnTo>
                  <a:lnTo>
                    <a:pt x="0" y="296297"/>
                  </a:lnTo>
                  <a:close/>
                </a:path>
              </a:pathLst>
            </a:custGeom>
            <a:solidFill>
              <a:srgbClr val="337271"/>
            </a:solidFill>
            <a:ln cap="sq">
              <a:noFill/>
              <a:prstDash val="solid"/>
              <a:miter/>
            </a:ln>
          </p:spPr>
        </p:sp>
        <p:sp>
          <p:nvSpPr>
            <p:cNvPr name="TextBox 5" id="5"/>
            <p:cNvSpPr txBox="true"/>
            <p:nvPr/>
          </p:nvSpPr>
          <p:spPr>
            <a:xfrm>
              <a:off x="0" y="-38100"/>
              <a:ext cx="366930" cy="33439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046771" y="4461140"/>
            <a:ext cx="4325000" cy="4118257"/>
            <a:chOff x="0" y="0"/>
            <a:chExt cx="1139095" cy="1084644"/>
          </a:xfrm>
        </p:grpSpPr>
        <p:sp>
          <p:nvSpPr>
            <p:cNvPr name="Freeform 7" id="7"/>
            <p:cNvSpPr/>
            <p:nvPr/>
          </p:nvSpPr>
          <p:spPr>
            <a:xfrm flipH="false" flipV="false" rot="0">
              <a:off x="0" y="0"/>
              <a:ext cx="1139095" cy="1084644"/>
            </a:xfrm>
            <a:custGeom>
              <a:avLst/>
              <a:gdLst/>
              <a:ahLst/>
              <a:cxnLst/>
              <a:rect r="r" b="b" t="t" l="l"/>
              <a:pathLst>
                <a:path h="1084644" w="1139095">
                  <a:moveTo>
                    <a:pt x="179004" y="0"/>
                  </a:moveTo>
                  <a:lnTo>
                    <a:pt x="960091" y="0"/>
                  </a:lnTo>
                  <a:cubicBezTo>
                    <a:pt x="1058952" y="0"/>
                    <a:pt x="1139095" y="80143"/>
                    <a:pt x="1139095" y="179004"/>
                  </a:cubicBezTo>
                  <a:lnTo>
                    <a:pt x="1139095" y="905640"/>
                  </a:lnTo>
                  <a:cubicBezTo>
                    <a:pt x="1139095" y="953115"/>
                    <a:pt x="1120235" y="998645"/>
                    <a:pt x="1086666" y="1032215"/>
                  </a:cubicBezTo>
                  <a:cubicBezTo>
                    <a:pt x="1053096" y="1065785"/>
                    <a:pt x="1007565" y="1084644"/>
                    <a:pt x="960091" y="1084644"/>
                  </a:cubicBezTo>
                  <a:lnTo>
                    <a:pt x="179004" y="1084644"/>
                  </a:lnTo>
                  <a:cubicBezTo>
                    <a:pt x="80143" y="1084644"/>
                    <a:pt x="0" y="1004501"/>
                    <a:pt x="0" y="905640"/>
                  </a:cubicBezTo>
                  <a:lnTo>
                    <a:pt x="0" y="179004"/>
                  </a:lnTo>
                  <a:cubicBezTo>
                    <a:pt x="0" y="131529"/>
                    <a:pt x="18859" y="85999"/>
                    <a:pt x="52429" y="52429"/>
                  </a:cubicBezTo>
                  <a:cubicBezTo>
                    <a:pt x="85999" y="18859"/>
                    <a:pt x="131529" y="0"/>
                    <a:pt x="179004" y="0"/>
                  </a:cubicBezTo>
                  <a:close/>
                </a:path>
              </a:pathLst>
            </a:custGeom>
            <a:solidFill>
              <a:srgbClr val="000000">
                <a:alpha val="0"/>
              </a:srgbClr>
            </a:solidFill>
            <a:ln w="47625" cap="rnd">
              <a:solidFill>
                <a:srgbClr val="337271"/>
              </a:solidFill>
              <a:prstDash val="lgDash"/>
              <a:round/>
            </a:ln>
          </p:spPr>
        </p:sp>
        <p:sp>
          <p:nvSpPr>
            <p:cNvPr name="TextBox 8" id="8"/>
            <p:cNvSpPr txBox="true"/>
            <p:nvPr/>
          </p:nvSpPr>
          <p:spPr>
            <a:xfrm>
              <a:off x="0" y="-38100"/>
              <a:ext cx="1139095" cy="11227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052015" y="1270944"/>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Approach</a:t>
            </a:r>
          </a:p>
        </p:txBody>
      </p:sp>
      <p:sp>
        <p:nvSpPr>
          <p:cNvPr name="TextBox 10" id="10"/>
          <p:cNvSpPr txBox="true"/>
          <p:nvPr/>
        </p:nvSpPr>
        <p:spPr>
          <a:xfrm rot="0">
            <a:off x="2325518" y="4691468"/>
            <a:ext cx="3767506" cy="3527425"/>
          </a:xfrm>
          <a:prstGeom prst="rect">
            <a:avLst/>
          </a:prstGeom>
        </p:spPr>
        <p:txBody>
          <a:bodyPr anchor="t" rtlCol="false" tIns="0" lIns="0" bIns="0" rIns="0">
            <a:spAutoFit/>
          </a:bodyPr>
          <a:lstStyle/>
          <a:p>
            <a:pPr algn="just">
              <a:lnSpc>
                <a:spcPts val="3499"/>
              </a:lnSpc>
            </a:pPr>
            <a:r>
              <a:rPr lang="en-US" sz="2499" b="true">
                <a:solidFill>
                  <a:srgbClr val="337271"/>
                </a:solidFill>
                <a:latin typeface="Nunito Bold"/>
                <a:ea typeface="Nunito Bold"/>
                <a:cs typeface="Nunito Bold"/>
                <a:sym typeface="Nunito Bold"/>
              </a:rPr>
              <a:t>Image and Text Preprocessing:</a:t>
            </a:r>
          </a:p>
          <a:p>
            <a:pPr algn="just">
              <a:lnSpc>
                <a:spcPts val="2940"/>
              </a:lnSpc>
            </a:pPr>
            <a:r>
              <a:rPr lang="en-US" sz="2100">
                <a:solidFill>
                  <a:srgbClr val="337271"/>
                </a:solidFill>
                <a:latin typeface="Nunito"/>
                <a:ea typeface="Nunito"/>
                <a:cs typeface="Nunito"/>
                <a:sym typeface="Nunito"/>
              </a:rPr>
              <a:t>Clean captions, tokenize, and append "startseq" and "endseq."</a:t>
            </a:r>
          </a:p>
          <a:p>
            <a:pPr algn="just">
              <a:lnSpc>
                <a:spcPts val="2940"/>
              </a:lnSpc>
            </a:pPr>
            <a:r>
              <a:rPr lang="en-US" sz="2100">
                <a:solidFill>
                  <a:srgbClr val="337271"/>
                </a:solidFill>
                <a:latin typeface="Nunito"/>
                <a:ea typeface="Nunito"/>
                <a:cs typeface="Nunito"/>
                <a:sym typeface="Nunito"/>
              </a:rPr>
              <a:t>Images are resized to 224 which is the usual sizes used by the architecture</a:t>
            </a:r>
          </a:p>
          <a:p>
            <a:pPr algn="ctr">
              <a:lnSpc>
                <a:spcPts val="3499"/>
              </a:lnSpc>
            </a:pPr>
          </a:p>
        </p:txBody>
      </p:sp>
      <p:grpSp>
        <p:nvGrpSpPr>
          <p:cNvPr name="Group 11" id="11"/>
          <p:cNvGrpSpPr/>
          <p:nvPr/>
        </p:nvGrpSpPr>
        <p:grpSpPr>
          <a:xfrm rot="0">
            <a:off x="8447407" y="3614092"/>
            <a:ext cx="1393186" cy="1125001"/>
            <a:chOff x="0" y="0"/>
            <a:chExt cx="366930" cy="296297"/>
          </a:xfrm>
        </p:grpSpPr>
        <p:sp>
          <p:nvSpPr>
            <p:cNvPr name="Freeform 12" id="12"/>
            <p:cNvSpPr/>
            <p:nvPr/>
          </p:nvSpPr>
          <p:spPr>
            <a:xfrm flipH="false" flipV="false" rot="0">
              <a:off x="0" y="0"/>
              <a:ext cx="366930" cy="296297"/>
            </a:xfrm>
            <a:custGeom>
              <a:avLst/>
              <a:gdLst/>
              <a:ahLst/>
              <a:cxnLst/>
              <a:rect r="r" b="b" t="t" l="l"/>
              <a:pathLst>
                <a:path h="296297" w="366930">
                  <a:moveTo>
                    <a:pt x="0" y="0"/>
                  </a:moveTo>
                  <a:lnTo>
                    <a:pt x="366930" y="0"/>
                  </a:lnTo>
                  <a:lnTo>
                    <a:pt x="366930" y="296297"/>
                  </a:lnTo>
                  <a:lnTo>
                    <a:pt x="0" y="296297"/>
                  </a:lnTo>
                  <a:close/>
                </a:path>
              </a:pathLst>
            </a:custGeom>
            <a:solidFill>
              <a:srgbClr val="337271"/>
            </a:solidFill>
            <a:ln cap="sq">
              <a:noFill/>
              <a:prstDash val="solid"/>
              <a:miter/>
            </a:ln>
          </p:spPr>
        </p:sp>
        <p:sp>
          <p:nvSpPr>
            <p:cNvPr name="TextBox 13" id="13"/>
            <p:cNvSpPr txBox="true"/>
            <p:nvPr/>
          </p:nvSpPr>
          <p:spPr>
            <a:xfrm>
              <a:off x="0" y="-38100"/>
              <a:ext cx="366930" cy="33439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981500" y="4461140"/>
            <a:ext cx="4325000" cy="4118257"/>
            <a:chOff x="0" y="0"/>
            <a:chExt cx="1139095" cy="1084644"/>
          </a:xfrm>
        </p:grpSpPr>
        <p:sp>
          <p:nvSpPr>
            <p:cNvPr name="Freeform 15" id="15"/>
            <p:cNvSpPr/>
            <p:nvPr/>
          </p:nvSpPr>
          <p:spPr>
            <a:xfrm flipH="false" flipV="false" rot="0">
              <a:off x="0" y="0"/>
              <a:ext cx="1139095" cy="1084644"/>
            </a:xfrm>
            <a:custGeom>
              <a:avLst/>
              <a:gdLst/>
              <a:ahLst/>
              <a:cxnLst/>
              <a:rect r="r" b="b" t="t" l="l"/>
              <a:pathLst>
                <a:path h="1084644" w="1139095">
                  <a:moveTo>
                    <a:pt x="179004" y="0"/>
                  </a:moveTo>
                  <a:lnTo>
                    <a:pt x="960091" y="0"/>
                  </a:lnTo>
                  <a:cubicBezTo>
                    <a:pt x="1058952" y="0"/>
                    <a:pt x="1139095" y="80143"/>
                    <a:pt x="1139095" y="179004"/>
                  </a:cubicBezTo>
                  <a:lnTo>
                    <a:pt x="1139095" y="905640"/>
                  </a:lnTo>
                  <a:cubicBezTo>
                    <a:pt x="1139095" y="953115"/>
                    <a:pt x="1120235" y="998645"/>
                    <a:pt x="1086666" y="1032215"/>
                  </a:cubicBezTo>
                  <a:cubicBezTo>
                    <a:pt x="1053096" y="1065785"/>
                    <a:pt x="1007565" y="1084644"/>
                    <a:pt x="960091" y="1084644"/>
                  </a:cubicBezTo>
                  <a:lnTo>
                    <a:pt x="179004" y="1084644"/>
                  </a:lnTo>
                  <a:cubicBezTo>
                    <a:pt x="80143" y="1084644"/>
                    <a:pt x="0" y="1004501"/>
                    <a:pt x="0" y="905640"/>
                  </a:cubicBezTo>
                  <a:lnTo>
                    <a:pt x="0" y="179004"/>
                  </a:lnTo>
                  <a:cubicBezTo>
                    <a:pt x="0" y="131529"/>
                    <a:pt x="18859" y="85999"/>
                    <a:pt x="52429" y="52429"/>
                  </a:cubicBezTo>
                  <a:cubicBezTo>
                    <a:pt x="85999" y="18859"/>
                    <a:pt x="131529" y="0"/>
                    <a:pt x="179004" y="0"/>
                  </a:cubicBezTo>
                  <a:close/>
                </a:path>
              </a:pathLst>
            </a:custGeom>
            <a:solidFill>
              <a:srgbClr val="000000">
                <a:alpha val="0"/>
              </a:srgbClr>
            </a:solidFill>
            <a:ln w="47625" cap="rnd">
              <a:solidFill>
                <a:srgbClr val="337271"/>
              </a:solidFill>
              <a:prstDash val="lgDash"/>
              <a:round/>
            </a:ln>
          </p:spPr>
        </p:sp>
        <p:sp>
          <p:nvSpPr>
            <p:cNvPr name="TextBox 16" id="16"/>
            <p:cNvSpPr txBox="true"/>
            <p:nvPr/>
          </p:nvSpPr>
          <p:spPr>
            <a:xfrm>
              <a:off x="0" y="-38100"/>
              <a:ext cx="1139095" cy="112274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263560" y="4879861"/>
            <a:ext cx="3760880" cy="3699537"/>
          </a:xfrm>
          <a:prstGeom prst="rect">
            <a:avLst/>
          </a:prstGeom>
        </p:spPr>
        <p:txBody>
          <a:bodyPr anchor="t" rtlCol="false" tIns="0" lIns="0" bIns="0" rIns="0">
            <a:spAutoFit/>
          </a:bodyPr>
          <a:lstStyle/>
          <a:p>
            <a:pPr algn="l">
              <a:lnSpc>
                <a:spcPts val="2938"/>
              </a:lnSpc>
            </a:pPr>
            <a:r>
              <a:rPr lang="en-US" sz="2098" b="true">
                <a:solidFill>
                  <a:srgbClr val="337271"/>
                </a:solidFill>
                <a:latin typeface="Nunito Bold"/>
                <a:ea typeface="Nunito Bold"/>
                <a:cs typeface="Nunito Bold"/>
                <a:sym typeface="Nunito Bold"/>
              </a:rPr>
              <a:t>Model Architecture:</a:t>
            </a:r>
          </a:p>
          <a:p>
            <a:pPr algn="l">
              <a:lnSpc>
                <a:spcPts val="2938"/>
              </a:lnSpc>
            </a:pPr>
            <a:r>
              <a:rPr lang="en-US" sz="2098" b="true">
                <a:solidFill>
                  <a:srgbClr val="337271"/>
                </a:solidFill>
                <a:latin typeface="Nunito Bold"/>
                <a:ea typeface="Nunito Bold"/>
                <a:cs typeface="Nunito Bold"/>
                <a:sym typeface="Nunito Bold"/>
              </a:rPr>
              <a:t>Encoder</a:t>
            </a:r>
            <a:r>
              <a:rPr lang="en-US" sz="2098">
                <a:solidFill>
                  <a:srgbClr val="337271"/>
                </a:solidFill>
                <a:latin typeface="Nunito"/>
                <a:ea typeface="Nunito"/>
                <a:cs typeface="Nunito"/>
                <a:sym typeface="Nunito"/>
              </a:rPr>
              <a:t>: DenseNet201 extracts features from images.</a:t>
            </a:r>
          </a:p>
          <a:p>
            <a:pPr algn="l">
              <a:lnSpc>
                <a:spcPts val="2938"/>
              </a:lnSpc>
            </a:pPr>
            <a:r>
              <a:rPr lang="en-US" sz="2098" b="true">
                <a:solidFill>
                  <a:srgbClr val="337271"/>
                </a:solidFill>
                <a:latin typeface="Nunito Bold"/>
                <a:ea typeface="Nunito Bold"/>
                <a:cs typeface="Nunito Bold"/>
                <a:sym typeface="Nunito Bold"/>
              </a:rPr>
              <a:t>Decoder:</a:t>
            </a:r>
            <a:r>
              <a:rPr lang="en-US" sz="2098">
                <a:solidFill>
                  <a:srgbClr val="337271"/>
                </a:solidFill>
                <a:latin typeface="Nunito"/>
                <a:ea typeface="Nunito"/>
                <a:cs typeface="Nunito"/>
                <a:sym typeface="Nunito"/>
              </a:rPr>
              <a:t> LSTM generates text sequences.</a:t>
            </a:r>
          </a:p>
          <a:p>
            <a:pPr algn="l">
              <a:lnSpc>
                <a:spcPts val="2938"/>
              </a:lnSpc>
            </a:pPr>
            <a:r>
              <a:rPr lang="en-US" sz="2098" b="true">
                <a:solidFill>
                  <a:srgbClr val="337271"/>
                </a:solidFill>
                <a:latin typeface="Nunito Bold"/>
                <a:ea typeface="Nunito Bold"/>
                <a:cs typeface="Nunito Bold"/>
                <a:sym typeface="Nunito Bold"/>
              </a:rPr>
              <a:t>Combined:</a:t>
            </a:r>
          </a:p>
          <a:p>
            <a:pPr algn="l" marL="453163" indent="-226582" lvl="1">
              <a:lnSpc>
                <a:spcPts val="2938"/>
              </a:lnSpc>
              <a:buFont typeface="Arial"/>
              <a:buChar char="•"/>
            </a:pPr>
            <a:r>
              <a:rPr lang="en-US" sz="2098">
                <a:solidFill>
                  <a:srgbClr val="337271"/>
                </a:solidFill>
                <a:latin typeface="Nunito"/>
                <a:ea typeface="Nunito"/>
                <a:cs typeface="Nunito"/>
                <a:sym typeface="Nunito"/>
              </a:rPr>
              <a:t>Dense layers for feature embedding.</a:t>
            </a:r>
          </a:p>
          <a:p>
            <a:pPr algn="l" marL="453163" indent="-226582" lvl="1">
              <a:lnSpc>
                <a:spcPts val="2938"/>
              </a:lnSpc>
              <a:buFont typeface="Arial"/>
              <a:buChar char="•"/>
            </a:pPr>
            <a:r>
              <a:rPr lang="en-US" sz="2098">
                <a:solidFill>
                  <a:srgbClr val="337271"/>
                </a:solidFill>
                <a:latin typeface="Nunito"/>
                <a:ea typeface="Nunito"/>
                <a:cs typeface="Nunito"/>
                <a:sym typeface="Nunito"/>
              </a:rPr>
              <a:t>Dropout for regularization.</a:t>
            </a:r>
          </a:p>
          <a:p>
            <a:pPr algn="l">
              <a:lnSpc>
                <a:spcPts val="2938"/>
              </a:lnSpc>
            </a:pPr>
          </a:p>
        </p:txBody>
      </p:sp>
      <p:grpSp>
        <p:nvGrpSpPr>
          <p:cNvPr name="Group 18" id="18"/>
          <p:cNvGrpSpPr/>
          <p:nvPr/>
        </p:nvGrpSpPr>
        <p:grpSpPr>
          <a:xfrm rot="0">
            <a:off x="13382136" y="3614092"/>
            <a:ext cx="1393186" cy="1125001"/>
            <a:chOff x="0" y="0"/>
            <a:chExt cx="366930" cy="296297"/>
          </a:xfrm>
        </p:grpSpPr>
        <p:sp>
          <p:nvSpPr>
            <p:cNvPr name="Freeform 19" id="19"/>
            <p:cNvSpPr/>
            <p:nvPr/>
          </p:nvSpPr>
          <p:spPr>
            <a:xfrm flipH="false" flipV="false" rot="0">
              <a:off x="0" y="0"/>
              <a:ext cx="366930" cy="296297"/>
            </a:xfrm>
            <a:custGeom>
              <a:avLst/>
              <a:gdLst/>
              <a:ahLst/>
              <a:cxnLst/>
              <a:rect r="r" b="b" t="t" l="l"/>
              <a:pathLst>
                <a:path h="296297" w="366930">
                  <a:moveTo>
                    <a:pt x="0" y="0"/>
                  </a:moveTo>
                  <a:lnTo>
                    <a:pt x="366930" y="0"/>
                  </a:lnTo>
                  <a:lnTo>
                    <a:pt x="366930" y="296297"/>
                  </a:lnTo>
                  <a:lnTo>
                    <a:pt x="0" y="296297"/>
                  </a:lnTo>
                  <a:close/>
                </a:path>
              </a:pathLst>
            </a:custGeom>
            <a:solidFill>
              <a:srgbClr val="337271"/>
            </a:solidFill>
            <a:ln cap="sq">
              <a:noFill/>
              <a:prstDash val="solid"/>
              <a:miter/>
            </a:ln>
          </p:spPr>
        </p:sp>
        <p:sp>
          <p:nvSpPr>
            <p:cNvPr name="TextBox 20" id="20"/>
            <p:cNvSpPr txBox="true"/>
            <p:nvPr/>
          </p:nvSpPr>
          <p:spPr>
            <a:xfrm>
              <a:off x="0" y="-38100"/>
              <a:ext cx="366930" cy="334397"/>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1916229" y="4461140"/>
            <a:ext cx="4325000" cy="4118257"/>
            <a:chOff x="0" y="0"/>
            <a:chExt cx="1139095" cy="1084644"/>
          </a:xfrm>
        </p:grpSpPr>
        <p:sp>
          <p:nvSpPr>
            <p:cNvPr name="Freeform 22" id="22"/>
            <p:cNvSpPr/>
            <p:nvPr/>
          </p:nvSpPr>
          <p:spPr>
            <a:xfrm flipH="false" flipV="false" rot="0">
              <a:off x="0" y="0"/>
              <a:ext cx="1139095" cy="1084644"/>
            </a:xfrm>
            <a:custGeom>
              <a:avLst/>
              <a:gdLst/>
              <a:ahLst/>
              <a:cxnLst/>
              <a:rect r="r" b="b" t="t" l="l"/>
              <a:pathLst>
                <a:path h="1084644" w="1139095">
                  <a:moveTo>
                    <a:pt x="179004" y="0"/>
                  </a:moveTo>
                  <a:lnTo>
                    <a:pt x="960091" y="0"/>
                  </a:lnTo>
                  <a:cubicBezTo>
                    <a:pt x="1058952" y="0"/>
                    <a:pt x="1139095" y="80143"/>
                    <a:pt x="1139095" y="179004"/>
                  </a:cubicBezTo>
                  <a:lnTo>
                    <a:pt x="1139095" y="905640"/>
                  </a:lnTo>
                  <a:cubicBezTo>
                    <a:pt x="1139095" y="953115"/>
                    <a:pt x="1120235" y="998645"/>
                    <a:pt x="1086666" y="1032215"/>
                  </a:cubicBezTo>
                  <a:cubicBezTo>
                    <a:pt x="1053096" y="1065785"/>
                    <a:pt x="1007565" y="1084644"/>
                    <a:pt x="960091" y="1084644"/>
                  </a:cubicBezTo>
                  <a:lnTo>
                    <a:pt x="179004" y="1084644"/>
                  </a:lnTo>
                  <a:cubicBezTo>
                    <a:pt x="80143" y="1084644"/>
                    <a:pt x="0" y="1004501"/>
                    <a:pt x="0" y="905640"/>
                  </a:cubicBezTo>
                  <a:lnTo>
                    <a:pt x="0" y="179004"/>
                  </a:lnTo>
                  <a:cubicBezTo>
                    <a:pt x="0" y="131529"/>
                    <a:pt x="18859" y="85999"/>
                    <a:pt x="52429" y="52429"/>
                  </a:cubicBezTo>
                  <a:cubicBezTo>
                    <a:pt x="85999" y="18859"/>
                    <a:pt x="131529" y="0"/>
                    <a:pt x="179004" y="0"/>
                  </a:cubicBezTo>
                  <a:close/>
                </a:path>
              </a:pathLst>
            </a:custGeom>
            <a:solidFill>
              <a:srgbClr val="000000">
                <a:alpha val="0"/>
              </a:srgbClr>
            </a:solidFill>
            <a:ln w="47625" cap="rnd">
              <a:solidFill>
                <a:srgbClr val="337271"/>
              </a:solidFill>
              <a:prstDash val="lgDash"/>
              <a:round/>
            </a:ln>
          </p:spPr>
        </p:sp>
        <p:sp>
          <p:nvSpPr>
            <p:cNvPr name="TextBox 23" id="23"/>
            <p:cNvSpPr txBox="true"/>
            <p:nvPr/>
          </p:nvSpPr>
          <p:spPr>
            <a:xfrm>
              <a:off x="0" y="-38100"/>
              <a:ext cx="1139095" cy="1122744"/>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2311482" y="5022939"/>
            <a:ext cx="3767506" cy="2956560"/>
          </a:xfrm>
          <a:prstGeom prst="rect">
            <a:avLst/>
          </a:prstGeom>
        </p:spPr>
        <p:txBody>
          <a:bodyPr anchor="t" rtlCol="false" tIns="0" lIns="0" bIns="0" rIns="0">
            <a:spAutoFit/>
          </a:bodyPr>
          <a:lstStyle/>
          <a:p>
            <a:pPr algn="l">
              <a:lnSpc>
                <a:spcPts val="2940"/>
              </a:lnSpc>
            </a:pPr>
            <a:r>
              <a:rPr lang="en-US" sz="2100" b="true">
                <a:solidFill>
                  <a:srgbClr val="337271"/>
                </a:solidFill>
                <a:latin typeface="Nunito Bold"/>
                <a:ea typeface="Nunito Bold"/>
                <a:cs typeface="Nunito Bold"/>
                <a:sym typeface="Nunito Bold"/>
              </a:rPr>
              <a:t>Optimization:</a:t>
            </a:r>
          </a:p>
          <a:p>
            <a:pPr algn="l" marL="453390" indent="-226695" lvl="1">
              <a:lnSpc>
                <a:spcPts val="2940"/>
              </a:lnSpc>
              <a:buFont typeface="Arial"/>
              <a:buChar char="•"/>
            </a:pPr>
            <a:r>
              <a:rPr lang="en-US" sz="2100">
                <a:solidFill>
                  <a:srgbClr val="337271"/>
                </a:solidFill>
                <a:latin typeface="Nunito"/>
                <a:ea typeface="Nunito"/>
                <a:cs typeface="Nunito"/>
                <a:sym typeface="Nunito"/>
              </a:rPr>
              <a:t>Loss: Categorical cross-entropy.</a:t>
            </a:r>
          </a:p>
          <a:p>
            <a:pPr algn="l" marL="453390" indent="-226695" lvl="1">
              <a:lnSpc>
                <a:spcPts val="2940"/>
              </a:lnSpc>
              <a:buFont typeface="Arial"/>
              <a:buChar char="•"/>
            </a:pPr>
            <a:r>
              <a:rPr lang="en-US" sz="2100">
                <a:solidFill>
                  <a:srgbClr val="337271"/>
                </a:solidFill>
                <a:latin typeface="Nunito"/>
                <a:ea typeface="Nunito"/>
                <a:cs typeface="Nunito"/>
                <a:sym typeface="Nunito"/>
              </a:rPr>
              <a:t>Optimizer: Adam with learning rate decay.</a:t>
            </a:r>
          </a:p>
          <a:p>
            <a:pPr algn="l" marL="453390" indent="-226695" lvl="1">
              <a:lnSpc>
                <a:spcPts val="2940"/>
              </a:lnSpc>
              <a:buFont typeface="Arial"/>
              <a:buChar char="•"/>
            </a:pPr>
            <a:r>
              <a:rPr lang="en-US" sz="2100">
                <a:solidFill>
                  <a:srgbClr val="337271"/>
                </a:solidFill>
                <a:latin typeface="Nunito"/>
                <a:ea typeface="Nunito"/>
                <a:cs typeface="Nunito"/>
                <a:sym typeface="Nunito"/>
              </a:rPr>
              <a:t>Early stopping for convergence.</a:t>
            </a:r>
          </a:p>
          <a:p>
            <a:pPr algn="l">
              <a:lnSpc>
                <a:spcPts val="2940"/>
              </a:lnSpc>
            </a:pPr>
          </a:p>
        </p:txBody>
      </p:sp>
      <p:sp>
        <p:nvSpPr>
          <p:cNvPr name="TextBox 25" id="25"/>
          <p:cNvSpPr txBox="true"/>
          <p:nvPr/>
        </p:nvSpPr>
        <p:spPr>
          <a:xfrm rot="0">
            <a:off x="3663257" y="3654305"/>
            <a:ext cx="1092028"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1</a:t>
            </a:r>
          </a:p>
        </p:txBody>
      </p:sp>
      <p:sp>
        <p:nvSpPr>
          <p:cNvPr name="TextBox 26" id="26"/>
          <p:cNvSpPr txBox="true"/>
          <p:nvPr/>
        </p:nvSpPr>
        <p:spPr>
          <a:xfrm rot="0">
            <a:off x="8597986" y="3654305"/>
            <a:ext cx="1092028"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2</a:t>
            </a:r>
          </a:p>
        </p:txBody>
      </p:sp>
      <p:sp>
        <p:nvSpPr>
          <p:cNvPr name="TextBox 27" id="27"/>
          <p:cNvSpPr txBox="true"/>
          <p:nvPr/>
        </p:nvSpPr>
        <p:spPr>
          <a:xfrm rot="0">
            <a:off x="13532715" y="3654305"/>
            <a:ext cx="1092028"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3</a:t>
            </a:r>
          </a:p>
        </p:txBody>
      </p:sp>
      <p:sp>
        <p:nvSpPr>
          <p:cNvPr name="Freeform 28" id="28"/>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804382" y="1900126"/>
            <a:ext cx="2725813" cy="7668998"/>
          </a:xfrm>
          <a:custGeom>
            <a:avLst/>
            <a:gdLst/>
            <a:ahLst/>
            <a:cxnLst/>
            <a:rect r="r" b="b" t="t" l="l"/>
            <a:pathLst>
              <a:path h="7668998" w="2725813">
                <a:moveTo>
                  <a:pt x="0" y="0"/>
                </a:moveTo>
                <a:lnTo>
                  <a:pt x="2725813" y="0"/>
                </a:lnTo>
                <a:lnTo>
                  <a:pt x="2725813" y="7668998"/>
                </a:lnTo>
                <a:lnTo>
                  <a:pt x="0" y="7668998"/>
                </a:lnTo>
                <a:lnTo>
                  <a:pt x="0" y="0"/>
                </a:lnTo>
                <a:close/>
              </a:path>
            </a:pathLst>
          </a:custGeom>
          <a:blipFill>
            <a:blip r:embed="rId5"/>
            <a:stretch>
              <a:fillRect l="0" t="0" r="0" b="0"/>
            </a:stretch>
          </a:blipFill>
        </p:spPr>
      </p:sp>
      <p:sp>
        <p:nvSpPr>
          <p:cNvPr name="TextBox 6" id="6"/>
          <p:cNvSpPr txBox="true"/>
          <p:nvPr/>
        </p:nvSpPr>
        <p:spPr>
          <a:xfrm rot="0">
            <a:off x="5530195" y="-100811"/>
            <a:ext cx="7510858" cy="2776456"/>
          </a:xfrm>
          <a:prstGeom prst="rect">
            <a:avLst/>
          </a:prstGeom>
        </p:spPr>
        <p:txBody>
          <a:bodyPr anchor="t" rtlCol="false" tIns="0" lIns="0" bIns="0" rIns="0">
            <a:spAutoFit/>
          </a:bodyPr>
          <a:lstStyle/>
          <a:p>
            <a:pPr algn="ctr">
              <a:lnSpc>
                <a:spcPts val="10883"/>
              </a:lnSpc>
            </a:pPr>
            <a:r>
              <a:rPr lang="en-US" sz="7773">
                <a:solidFill>
                  <a:srgbClr val="337271"/>
                </a:solidFill>
                <a:latin typeface="AC Diary Girl"/>
                <a:ea typeface="AC Diary Girl"/>
                <a:cs typeface="AC Diary Girl"/>
                <a:sym typeface="AC Diary Girl"/>
              </a:rPr>
              <a:t>Model Architecture</a:t>
            </a:r>
          </a:p>
        </p:txBody>
      </p:sp>
      <p:sp>
        <p:nvSpPr>
          <p:cNvPr name="TextBox 7" id="7"/>
          <p:cNvSpPr txBox="true"/>
          <p:nvPr/>
        </p:nvSpPr>
        <p:spPr>
          <a:xfrm rot="0">
            <a:off x="6624572" y="3047809"/>
            <a:ext cx="9830991" cy="5313352"/>
          </a:xfrm>
          <a:prstGeom prst="rect">
            <a:avLst/>
          </a:prstGeom>
        </p:spPr>
        <p:txBody>
          <a:bodyPr anchor="t" rtlCol="false" tIns="0" lIns="0" bIns="0" rIns="0">
            <a:spAutoFit/>
          </a:bodyPr>
          <a:lstStyle/>
          <a:p>
            <a:pPr algn="l">
              <a:lnSpc>
                <a:spcPts val="3238"/>
              </a:lnSpc>
              <a:spcBef>
                <a:spcPct val="0"/>
              </a:spcBef>
            </a:pPr>
            <a:r>
              <a:rPr lang="en-US" sz="2312">
                <a:solidFill>
                  <a:srgbClr val="337271"/>
                </a:solidFill>
                <a:latin typeface="Canva Sans"/>
                <a:ea typeface="Canva Sans"/>
                <a:cs typeface="Canva Sans"/>
                <a:sym typeface="Canva Sans"/>
              </a:rPr>
              <a:t>Combines CNN (Encoder) and LSTM (Decoder) for image captioning.</a:t>
            </a:r>
          </a:p>
          <a:p>
            <a:pPr algn="l">
              <a:lnSpc>
                <a:spcPts val="3238"/>
              </a:lnSpc>
              <a:spcBef>
                <a:spcPct val="0"/>
              </a:spcBef>
            </a:pPr>
          </a:p>
          <a:p>
            <a:pPr algn="l">
              <a:lnSpc>
                <a:spcPts val="3238"/>
              </a:lnSpc>
              <a:spcBef>
                <a:spcPct val="0"/>
              </a:spcBef>
            </a:pPr>
            <a:r>
              <a:rPr lang="en-US" b="true" sz="2312">
                <a:solidFill>
                  <a:srgbClr val="337271"/>
                </a:solidFill>
                <a:latin typeface="Canva Sans Bold"/>
                <a:ea typeface="Canva Sans Bold"/>
                <a:cs typeface="Canva Sans Bold"/>
                <a:sym typeface="Canva Sans Bold"/>
              </a:rPr>
              <a:t>Encoder:</a:t>
            </a:r>
          </a:p>
          <a:p>
            <a:pPr algn="l">
              <a:lnSpc>
                <a:spcPts val="3238"/>
              </a:lnSpc>
              <a:spcBef>
                <a:spcPct val="0"/>
              </a:spcBef>
            </a:pPr>
            <a:r>
              <a:rPr lang="en-US" sz="2312">
                <a:solidFill>
                  <a:srgbClr val="337271"/>
                </a:solidFill>
                <a:latin typeface="Canva Sans"/>
                <a:ea typeface="Canva Sans"/>
                <a:cs typeface="Canva Sans"/>
                <a:sym typeface="Canva Sans"/>
              </a:rPr>
              <a:t>Extracts image features using DenseNet201.</a:t>
            </a:r>
          </a:p>
          <a:p>
            <a:pPr algn="l">
              <a:lnSpc>
                <a:spcPts val="3238"/>
              </a:lnSpc>
              <a:spcBef>
                <a:spcPct val="0"/>
              </a:spcBef>
            </a:pPr>
            <a:r>
              <a:rPr lang="en-US" sz="2312">
                <a:solidFill>
                  <a:srgbClr val="337271"/>
                </a:solidFill>
                <a:latin typeface="Canva Sans"/>
                <a:ea typeface="Canva Sans"/>
                <a:cs typeface="Canva Sans"/>
                <a:sym typeface="Canva Sans"/>
              </a:rPr>
              <a:t>Dense and Reshape layers process features for the decoder.</a:t>
            </a:r>
          </a:p>
          <a:p>
            <a:pPr algn="l">
              <a:lnSpc>
                <a:spcPts val="3238"/>
              </a:lnSpc>
              <a:spcBef>
                <a:spcPct val="0"/>
              </a:spcBef>
            </a:pPr>
          </a:p>
          <a:p>
            <a:pPr algn="l">
              <a:lnSpc>
                <a:spcPts val="3238"/>
              </a:lnSpc>
              <a:spcBef>
                <a:spcPct val="0"/>
              </a:spcBef>
            </a:pPr>
            <a:r>
              <a:rPr lang="en-US" b="true" sz="2312">
                <a:solidFill>
                  <a:srgbClr val="337271"/>
                </a:solidFill>
                <a:latin typeface="Canva Sans Bold"/>
                <a:ea typeface="Canva Sans Bold"/>
                <a:cs typeface="Canva Sans Bold"/>
                <a:sym typeface="Canva Sans Bold"/>
              </a:rPr>
              <a:t>Decoder:</a:t>
            </a:r>
          </a:p>
          <a:p>
            <a:pPr algn="l">
              <a:lnSpc>
                <a:spcPts val="3238"/>
              </a:lnSpc>
              <a:spcBef>
                <a:spcPct val="0"/>
              </a:spcBef>
            </a:pPr>
            <a:r>
              <a:rPr lang="en-US" sz="2312">
                <a:solidFill>
                  <a:srgbClr val="337271"/>
                </a:solidFill>
                <a:latin typeface="Canva Sans"/>
                <a:ea typeface="Canva Sans"/>
                <a:cs typeface="Canva Sans"/>
                <a:sym typeface="Canva Sans"/>
              </a:rPr>
              <a:t>Embedding layer processes tokenized captions.</a:t>
            </a:r>
          </a:p>
          <a:p>
            <a:pPr algn="l">
              <a:lnSpc>
                <a:spcPts val="3238"/>
              </a:lnSpc>
              <a:spcBef>
                <a:spcPct val="0"/>
              </a:spcBef>
            </a:pPr>
            <a:r>
              <a:rPr lang="en-US" sz="2312">
                <a:solidFill>
                  <a:srgbClr val="337271"/>
                </a:solidFill>
                <a:latin typeface="Canva Sans"/>
                <a:ea typeface="Canva Sans"/>
                <a:cs typeface="Canva Sans"/>
                <a:sym typeface="Canva Sans"/>
              </a:rPr>
              <a:t>LSTM generates sequences by combining image and caption features.</a:t>
            </a:r>
          </a:p>
          <a:p>
            <a:pPr algn="l">
              <a:lnSpc>
                <a:spcPts val="3238"/>
              </a:lnSpc>
              <a:spcBef>
                <a:spcPct val="0"/>
              </a:spcBef>
            </a:pPr>
          </a:p>
          <a:p>
            <a:pPr algn="l">
              <a:lnSpc>
                <a:spcPts val="3238"/>
              </a:lnSpc>
              <a:spcBef>
                <a:spcPct val="0"/>
              </a:spcBef>
            </a:pPr>
            <a:r>
              <a:rPr lang="en-US" b="true" sz="2312">
                <a:solidFill>
                  <a:srgbClr val="337271"/>
                </a:solidFill>
                <a:latin typeface="Canva Sans Bold"/>
                <a:ea typeface="Canva Sans Bold"/>
                <a:cs typeface="Canva Sans Bold"/>
                <a:sym typeface="Canva Sans Bold"/>
              </a:rPr>
              <a:t>Output:</a:t>
            </a:r>
          </a:p>
          <a:p>
            <a:pPr algn="l">
              <a:lnSpc>
                <a:spcPts val="3238"/>
              </a:lnSpc>
              <a:spcBef>
                <a:spcPct val="0"/>
              </a:spcBef>
            </a:pPr>
            <a:r>
              <a:rPr lang="en-US" sz="2312">
                <a:solidFill>
                  <a:srgbClr val="337271"/>
                </a:solidFill>
                <a:latin typeface="Canva Sans"/>
                <a:ea typeface="Canva Sans"/>
                <a:cs typeface="Canva Sans"/>
                <a:sym typeface="Canva Sans"/>
              </a:rPr>
              <a:t>Dense layers predict words.</a:t>
            </a:r>
          </a:p>
          <a:p>
            <a:pPr algn="l">
              <a:lnSpc>
                <a:spcPts val="3238"/>
              </a:lnSpc>
              <a:spcBef>
                <a:spcPct val="0"/>
              </a:spcBef>
            </a:pPr>
            <a:r>
              <a:rPr lang="en-US" sz="2312">
                <a:solidFill>
                  <a:srgbClr val="337271"/>
                </a:solidFill>
                <a:latin typeface="Canva Sans"/>
                <a:ea typeface="Canva Sans"/>
                <a:cs typeface="Canva Sans"/>
                <a:sym typeface="Canva Sans"/>
              </a:rPr>
              <a:t>Dropout layers reduce overfitting.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91057" y="2547613"/>
            <a:ext cx="6096593" cy="3833233"/>
          </a:xfrm>
          <a:custGeom>
            <a:avLst/>
            <a:gdLst/>
            <a:ahLst/>
            <a:cxnLst/>
            <a:rect r="r" b="b" t="t" l="l"/>
            <a:pathLst>
              <a:path h="3833233" w="6096593">
                <a:moveTo>
                  <a:pt x="0" y="0"/>
                </a:moveTo>
                <a:lnTo>
                  <a:pt x="6096593" y="0"/>
                </a:lnTo>
                <a:lnTo>
                  <a:pt x="6096593" y="3833233"/>
                </a:lnTo>
                <a:lnTo>
                  <a:pt x="0" y="3833233"/>
                </a:lnTo>
                <a:lnTo>
                  <a:pt x="0" y="0"/>
                </a:lnTo>
                <a:close/>
              </a:path>
            </a:pathLst>
          </a:custGeom>
          <a:blipFill>
            <a:blip r:embed="rId7"/>
            <a:stretch>
              <a:fillRect l="0" t="0" r="0" b="0"/>
            </a:stretch>
          </a:blipFill>
        </p:spPr>
      </p:sp>
      <p:sp>
        <p:nvSpPr>
          <p:cNvPr name="Freeform 6" id="6"/>
          <p:cNvSpPr/>
          <p:nvPr/>
        </p:nvSpPr>
        <p:spPr>
          <a:xfrm flipH="false" flipV="false" rot="0">
            <a:off x="9144000" y="2539690"/>
            <a:ext cx="7692247" cy="3317281"/>
          </a:xfrm>
          <a:custGeom>
            <a:avLst/>
            <a:gdLst/>
            <a:ahLst/>
            <a:cxnLst/>
            <a:rect r="r" b="b" t="t" l="l"/>
            <a:pathLst>
              <a:path h="3317281" w="7692247">
                <a:moveTo>
                  <a:pt x="0" y="0"/>
                </a:moveTo>
                <a:lnTo>
                  <a:pt x="7692247" y="0"/>
                </a:lnTo>
                <a:lnTo>
                  <a:pt x="7692247" y="3317281"/>
                </a:lnTo>
                <a:lnTo>
                  <a:pt x="0" y="3317281"/>
                </a:lnTo>
                <a:lnTo>
                  <a:pt x="0" y="0"/>
                </a:lnTo>
                <a:close/>
              </a:path>
            </a:pathLst>
          </a:custGeom>
          <a:blipFill>
            <a:blip r:embed="rId8"/>
            <a:stretch>
              <a:fillRect l="0" t="0" r="0" b="0"/>
            </a:stretch>
          </a:blipFill>
        </p:spPr>
      </p:sp>
      <p:sp>
        <p:nvSpPr>
          <p:cNvPr name="TextBox 7" id="7"/>
          <p:cNvSpPr txBox="true"/>
          <p:nvPr/>
        </p:nvSpPr>
        <p:spPr>
          <a:xfrm rot="0">
            <a:off x="6654090" y="385093"/>
            <a:ext cx="4979821"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Result</a:t>
            </a:r>
          </a:p>
        </p:txBody>
      </p:sp>
      <p:sp>
        <p:nvSpPr>
          <p:cNvPr name="TextBox 8" id="8"/>
          <p:cNvSpPr txBox="true"/>
          <p:nvPr/>
        </p:nvSpPr>
        <p:spPr>
          <a:xfrm rot="0">
            <a:off x="9144000" y="6268085"/>
            <a:ext cx="7210627" cy="365696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337271"/>
                </a:solidFill>
                <a:latin typeface="Canva Sans"/>
                <a:ea typeface="Canva Sans"/>
                <a:cs typeface="Canva Sans"/>
                <a:sym typeface="Canva Sans"/>
              </a:rPr>
              <a:t>The steady decline in training loss indicates good learning behavior during training.</a:t>
            </a:r>
          </a:p>
          <a:p>
            <a:pPr algn="l" marL="410209" indent="-205105" lvl="1">
              <a:lnSpc>
                <a:spcPts val="2659"/>
              </a:lnSpc>
              <a:buFont typeface="Arial"/>
              <a:buChar char="•"/>
            </a:pPr>
            <a:r>
              <a:rPr lang="en-US" sz="1899">
                <a:solidFill>
                  <a:srgbClr val="337271"/>
                </a:solidFill>
                <a:latin typeface="Canva Sans"/>
                <a:ea typeface="Canva Sans"/>
                <a:cs typeface="Canva Sans"/>
                <a:sym typeface="Canva Sans"/>
              </a:rPr>
              <a:t>The increasing or stagnating validation loss may suggest overfitting to the training data.</a:t>
            </a:r>
          </a:p>
          <a:p>
            <a:pPr algn="l" marL="410209" indent="-205105" lvl="1">
              <a:lnSpc>
                <a:spcPts val="2659"/>
              </a:lnSpc>
              <a:buFont typeface="Arial"/>
              <a:buChar char="•"/>
            </a:pPr>
            <a:r>
              <a:rPr lang="en-US" sz="1899">
                <a:solidFill>
                  <a:srgbClr val="337271"/>
                </a:solidFill>
                <a:latin typeface="Canva Sans"/>
                <a:ea typeface="Canva Sans"/>
                <a:cs typeface="Canva Sans"/>
                <a:sym typeface="Canva Sans"/>
              </a:rPr>
              <a:t>Further steps like regularization (e.g., dropout, L2) or early stopping could help improve generalization.</a:t>
            </a:r>
          </a:p>
          <a:p>
            <a:pPr algn="l" marL="410209" indent="-205105" lvl="1">
              <a:lnSpc>
                <a:spcPts val="2659"/>
              </a:lnSpc>
              <a:buFont typeface="Arial"/>
              <a:buChar char="•"/>
            </a:pPr>
            <a:r>
              <a:rPr lang="en-US" sz="1899">
                <a:solidFill>
                  <a:srgbClr val="337271"/>
                </a:solidFill>
                <a:latin typeface="Canva Sans"/>
                <a:ea typeface="Canva Sans"/>
                <a:cs typeface="Canva Sans"/>
                <a:sym typeface="Canva Sans"/>
              </a:rPr>
              <a:t>Our model achieved a BLEU score of 0.4, which is a moderate score for a task as complex as image captioning. Given the diversity and challenges of the dataset, this result indicates that the model is learning to generate meaningful and somewhat accurate captions.</a:t>
            </a:r>
          </a:p>
        </p:txBody>
      </p:sp>
      <p:sp>
        <p:nvSpPr>
          <p:cNvPr name="TextBox 9" id="9"/>
          <p:cNvSpPr txBox="true"/>
          <p:nvPr/>
        </p:nvSpPr>
        <p:spPr>
          <a:xfrm rot="0">
            <a:off x="1709275" y="6785565"/>
            <a:ext cx="5909848" cy="232346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337271"/>
                </a:solidFill>
                <a:latin typeface="Canva Sans"/>
                <a:ea typeface="Canva Sans"/>
                <a:cs typeface="Canva Sans"/>
                <a:sym typeface="Canva Sans"/>
              </a:rPr>
              <a:t>The captions capture the essence of most images well, reflecting the model's understanding of the visual content.</a:t>
            </a:r>
          </a:p>
          <a:p>
            <a:pPr algn="l" marL="410209" indent="-205105" lvl="1">
              <a:lnSpc>
                <a:spcPts val="2659"/>
              </a:lnSpc>
              <a:buFont typeface="Arial"/>
              <a:buChar char="•"/>
            </a:pPr>
            <a:r>
              <a:rPr lang="en-US" sz="1899">
                <a:solidFill>
                  <a:srgbClr val="337271"/>
                </a:solidFill>
                <a:latin typeface="Canva Sans"/>
                <a:ea typeface="Canva Sans"/>
                <a:cs typeface="Canva Sans"/>
                <a:sym typeface="Canva Sans"/>
              </a:rPr>
              <a:t>Some captions are more detailed (e.g., "girl in red shirt is holding her head in the air"), indicating the model’s ability to pick up finer details.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DAGYX4gc3p4</dc:identifier>
  <dcterms:modified xsi:type="dcterms:W3CDTF">2011-08-01T06:04:30Z</dcterms:modified>
  <cp:revision>1</cp:revision>
  <dc:title>Pixels to Words</dc:title>
</cp:coreProperties>
</file>